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notesMasterIdLst>
    <p:notesMasterId r:id="rId24"/>
  </p:notesMasterIdLst>
  <p:sldIdLst>
    <p:sldId id="256" r:id="rId5"/>
    <p:sldId id="291" r:id="rId6"/>
    <p:sldId id="282" r:id="rId7"/>
    <p:sldId id="285" r:id="rId8"/>
    <p:sldId id="279" r:id="rId9"/>
    <p:sldId id="280" r:id="rId10"/>
    <p:sldId id="292" r:id="rId11"/>
    <p:sldId id="257" r:id="rId12"/>
    <p:sldId id="270" r:id="rId13"/>
    <p:sldId id="258" r:id="rId14"/>
    <p:sldId id="259" r:id="rId15"/>
    <p:sldId id="260" r:id="rId16"/>
    <p:sldId id="263" r:id="rId17"/>
    <p:sldId id="293" r:id="rId18"/>
    <p:sldId id="264" r:id="rId19"/>
    <p:sldId id="278" r:id="rId20"/>
    <p:sldId id="269" r:id="rId21"/>
    <p:sldId id="294" r:id="rId22"/>
    <p:sldId id="272" r:id="rId2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3671" autoAdjust="0"/>
  </p:normalViewPr>
  <p:slideViewPr>
    <p:cSldViewPr snapToGrid="0">
      <p:cViewPr varScale="1">
        <p:scale>
          <a:sx n="107" d="100"/>
          <a:sy n="107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isz Piotr" userId="74dd2f45-11f4-4892-88a9-f7d0ea0d609d" providerId="ADAL" clId="{8AE57114-3843-473E-82D6-3BFEECD0551F}"/>
    <pc:docChg chg="delSld">
      <pc:chgData name="Kalisz Piotr" userId="74dd2f45-11f4-4892-88a9-f7d0ea0d609d" providerId="ADAL" clId="{8AE57114-3843-473E-82D6-3BFEECD0551F}" dt="2022-10-20T07:33:09.817" v="6" actId="2696"/>
      <pc:docMkLst>
        <pc:docMk/>
      </pc:docMkLst>
      <pc:sldChg chg="del">
        <pc:chgData name="Kalisz Piotr" userId="74dd2f45-11f4-4892-88a9-f7d0ea0d609d" providerId="ADAL" clId="{8AE57114-3843-473E-82D6-3BFEECD0551F}" dt="2022-10-20T07:32:55.535" v="0" actId="2696"/>
        <pc:sldMkLst>
          <pc:docMk/>
          <pc:sldMk cId="3577281612" sldId="265"/>
        </pc:sldMkLst>
      </pc:sldChg>
      <pc:sldChg chg="del">
        <pc:chgData name="Kalisz Piotr" userId="74dd2f45-11f4-4892-88a9-f7d0ea0d609d" providerId="ADAL" clId="{8AE57114-3843-473E-82D6-3BFEECD0551F}" dt="2022-10-20T07:32:57.396" v="2" actId="2696"/>
        <pc:sldMkLst>
          <pc:docMk/>
          <pc:sldMk cId="1735956761" sldId="266"/>
        </pc:sldMkLst>
      </pc:sldChg>
      <pc:sldChg chg="del">
        <pc:chgData name="Kalisz Piotr" userId="74dd2f45-11f4-4892-88a9-f7d0ea0d609d" providerId="ADAL" clId="{8AE57114-3843-473E-82D6-3BFEECD0551F}" dt="2022-10-20T07:32:58.386" v="3" actId="2696"/>
        <pc:sldMkLst>
          <pc:docMk/>
          <pc:sldMk cId="779882865" sldId="267"/>
        </pc:sldMkLst>
      </pc:sldChg>
      <pc:sldChg chg="del">
        <pc:chgData name="Kalisz Piotr" userId="74dd2f45-11f4-4892-88a9-f7d0ea0d609d" providerId="ADAL" clId="{8AE57114-3843-473E-82D6-3BFEECD0551F}" dt="2022-10-20T07:32:56.647" v="1" actId="2696"/>
        <pc:sldMkLst>
          <pc:docMk/>
          <pc:sldMk cId="1276858735" sldId="268"/>
        </pc:sldMkLst>
      </pc:sldChg>
      <pc:sldChg chg="del">
        <pc:chgData name="Kalisz Piotr" userId="74dd2f45-11f4-4892-88a9-f7d0ea0d609d" providerId="ADAL" clId="{8AE57114-3843-473E-82D6-3BFEECD0551F}" dt="2022-10-20T07:32:59.655" v="4" actId="2696"/>
        <pc:sldMkLst>
          <pc:docMk/>
          <pc:sldMk cId="2490671926" sldId="283"/>
        </pc:sldMkLst>
      </pc:sldChg>
      <pc:sldChg chg="del">
        <pc:chgData name="Kalisz Piotr" userId="74dd2f45-11f4-4892-88a9-f7d0ea0d609d" providerId="ADAL" clId="{8AE57114-3843-473E-82D6-3BFEECD0551F}" dt="2022-10-20T07:33:09.817" v="6" actId="2696"/>
        <pc:sldMkLst>
          <pc:docMk/>
          <pc:sldMk cId="3217473974" sldId="284"/>
        </pc:sldMkLst>
      </pc:sldChg>
      <pc:sldChg chg="del">
        <pc:chgData name="Kalisz Piotr" userId="74dd2f45-11f4-4892-88a9-f7d0ea0d609d" providerId="ADAL" clId="{8AE57114-3843-473E-82D6-3BFEECD0551F}" dt="2022-10-20T07:33:03.078" v="5" actId="2696"/>
        <pc:sldMkLst>
          <pc:docMk/>
          <pc:sldMk cId="2254455646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ADB76-9568-4276-B0C4-9C555559D1A7}" type="datetimeFigureOut">
              <a:rPr lang="pl-PL" smtClean="0"/>
              <a:t>2022-10-20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04BEF-2A0D-41A3-8EAA-760D05D001E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27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04BEF-2A0D-41A3-8EAA-760D05D001E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2441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04BEF-2A0D-41A3-8EAA-760D05D001E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1294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21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1570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43060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4760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228004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8754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85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27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81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1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3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93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46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10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0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8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01219" y="2206793"/>
            <a:ext cx="10846542" cy="150823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Rowerem przez Beskidy </a:t>
            </a:r>
            <a:br>
              <a:rPr lang="pl-PL" b="1" dirty="0"/>
            </a:br>
            <a:r>
              <a:rPr lang="pl-PL" b="1" dirty="0"/>
              <a:t>– etap 1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45103" y="5028298"/>
            <a:ext cx="9319583" cy="1210569"/>
          </a:xfrm>
        </p:spPr>
        <p:txBody>
          <a:bodyPr>
            <a:noAutofit/>
          </a:bodyPr>
          <a:lstStyle/>
          <a:p>
            <a:r>
              <a:rPr lang="pl-PL" sz="3000" dirty="0"/>
              <a:t>Lider projektu – Miasto Ustroń</a:t>
            </a:r>
          </a:p>
          <a:p>
            <a:r>
              <a:rPr lang="pl-PL" sz="3000" dirty="0"/>
              <a:t>Partnerzy projektu – Gmina Brenna, Miasto Wisła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806" y="238606"/>
            <a:ext cx="80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8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37211" y="1029382"/>
            <a:ext cx="10385754" cy="5562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u="sng" dirty="0"/>
              <a:t>Zakres projektu obejmuje:</a:t>
            </a:r>
          </a:p>
          <a:p>
            <a:pPr>
              <a:lnSpc>
                <a:spcPct val="150000"/>
              </a:lnSpc>
            </a:pPr>
            <a:r>
              <a:rPr lang="pl-PL" sz="2400" dirty="0"/>
              <a:t>- utworzenie tras rowerowych na terenie Miasta Ustroń, Gminy Brenna i Miasta Wisła wraz z ich oznakowaniem;</a:t>
            </a:r>
          </a:p>
          <a:p>
            <a:pPr marL="3086100" lvl="6" indent="-342900">
              <a:lnSpc>
                <a:spcPct val="150000"/>
              </a:lnSpc>
              <a:buFontTx/>
              <a:buChar char="-"/>
            </a:pPr>
            <a:r>
              <a:rPr lang="pl-PL" sz="2400" dirty="0"/>
              <a:t>montaż elementów małej architektury: ławki, </a:t>
            </a:r>
          </a:p>
          <a:p>
            <a:pPr>
              <a:lnSpc>
                <a:spcPct val="150000"/>
              </a:lnSpc>
            </a:pPr>
            <a:r>
              <a:rPr lang="pl-PL" sz="2400" dirty="0"/>
              <a:t>						stojaki rowerowe, kosze na śmieci – są to koszty 							niekwalifikowalne i będą ponoszone ze środków </a:t>
            </a:r>
          </a:p>
          <a:p>
            <a:pPr>
              <a:lnSpc>
                <a:spcPct val="150000"/>
              </a:lnSpc>
            </a:pPr>
            <a:r>
              <a:rPr lang="pl-PL" sz="2400" dirty="0"/>
              <a:t>						własnych gminy;</a:t>
            </a:r>
          </a:p>
          <a:p>
            <a:pPr marL="3086100" lvl="6" indent="-342900">
              <a:lnSpc>
                <a:spcPct val="150000"/>
              </a:lnSpc>
              <a:buFontTx/>
              <a:buChar char="-"/>
            </a:pPr>
            <a:r>
              <a:rPr lang="pl-PL" sz="2400" dirty="0"/>
              <a:t>utworzenie 2 obiektów Miejsc Obsługi Rowerów</a:t>
            </a:r>
          </a:p>
          <a:p>
            <a:pPr lvl="6">
              <a:lnSpc>
                <a:spcPct val="150000"/>
              </a:lnSpc>
            </a:pPr>
            <a:r>
              <a:rPr lang="pl-PL" sz="2400" dirty="0"/>
              <a:t>(Brenna, Wisła) – również stanowią koszty niekwalifikowalne.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223" y="224640"/>
            <a:ext cx="8004742" cy="8047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30" y="2715490"/>
            <a:ext cx="4018223" cy="401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30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38174" y="974959"/>
            <a:ext cx="10132540" cy="5840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300" b="1" u="sng" dirty="0"/>
              <a:t>Budżet:</a:t>
            </a:r>
            <a:r>
              <a:rPr lang="pl-PL" sz="2300" dirty="0"/>
              <a:t> </a:t>
            </a:r>
          </a:p>
          <a:p>
            <a:pPr>
              <a:lnSpc>
                <a:spcPct val="150000"/>
              </a:lnSpc>
            </a:pPr>
            <a:r>
              <a:rPr lang="pl-PL" sz="2300" dirty="0"/>
              <a:t>wydatki ogółem </a:t>
            </a:r>
            <a:r>
              <a:rPr lang="pl-PL" sz="2300" b="1" dirty="0"/>
              <a:t>10 810 349,95 zł</a:t>
            </a:r>
            <a:r>
              <a:rPr lang="pl-PL" sz="2300" dirty="0"/>
              <a:t>, dofinansowanie </a:t>
            </a:r>
            <a:r>
              <a:rPr lang="pl-PL" sz="2300" b="1" dirty="0"/>
              <a:t>8 928 024,29 zł.</a:t>
            </a:r>
          </a:p>
          <a:p>
            <a:pPr>
              <a:lnSpc>
                <a:spcPct val="150000"/>
              </a:lnSpc>
            </a:pPr>
            <a:endParaRPr lang="pl-PL" sz="1600" b="1" dirty="0"/>
          </a:p>
          <a:p>
            <a:pPr>
              <a:lnSpc>
                <a:spcPct val="150000"/>
              </a:lnSpc>
            </a:pPr>
            <a:r>
              <a:rPr lang="pl-PL" sz="2300" b="1" u="sng" dirty="0"/>
              <a:t>Podział środków na 3 gminy:</a:t>
            </a:r>
          </a:p>
          <a:p>
            <a:pPr>
              <a:lnSpc>
                <a:spcPct val="150000"/>
              </a:lnSpc>
            </a:pPr>
            <a:r>
              <a:rPr lang="pl-PL" sz="2300" dirty="0"/>
              <a:t>	</a:t>
            </a:r>
            <a:r>
              <a:rPr lang="pl-PL" sz="2300" u="sng" dirty="0"/>
              <a:t>Ustroń:</a:t>
            </a:r>
            <a:r>
              <a:rPr lang="pl-PL" sz="2300" dirty="0"/>
              <a:t> 	wydatki ogółem 4 273 187,47 zł,  </a:t>
            </a:r>
          </a:p>
          <a:p>
            <a:pPr>
              <a:lnSpc>
                <a:spcPct val="150000"/>
              </a:lnSpc>
            </a:pPr>
            <a:r>
              <a:rPr lang="pl-PL" sz="2300" dirty="0"/>
              <a:t>					dofinansowanie 3 589 343,85 zł.</a:t>
            </a:r>
          </a:p>
          <a:p>
            <a:pPr>
              <a:lnSpc>
                <a:spcPct val="150000"/>
              </a:lnSpc>
            </a:pPr>
            <a:r>
              <a:rPr lang="pl-PL" sz="2300" dirty="0"/>
              <a:t>	</a:t>
            </a:r>
            <a:r>
              <a:rPr lang="pl-PL" sz="2300" u="sng" dirty="0"/>
              <a:t>Brenna:</a:t>
            </a:r>
            <a:r>
              <a:rPr lang="pl-PL" sz="2300" dirty="0"/>
              <a:t>  	wydatki ogółem  3 702 222,15 zł, </a:t>
            </a:r>
          </a:p>
          <a:p>
            <a:pPr>
              <a:lnSpc>
                <a:spcPct val="150000"/>
              </a:lnSpc>
            </a:pPr>
            <a:r>
              <a:rPr lang="pl-PL" sz="2300" dirty="0"/>
              <a:t>					dofinansowanie  3 039 438,24 zł. </a:t>
            </a:r>
          </a:p>
          <a:p>
            <a:pPr>
              <a:lnSpc>
                <a:spcPct val="150000"/>
              </a:lnSpc>
            </a:pPr>
            <a:r>
              <a:rPr lang="pl-PL" sz="2300" dirty="0"/>
              <a:t>	</a:t>
            </a:r>
            <a:r>
              <a:rPr lang="pl-PL" sz="2300" u="sng" dirty="0"/>
              <a:t>Wisła:</a:t>
            </a:r>
            <a:r>
              <a:rPr lang="pl-PL" sz="2300" dirty="0"/>
              <a:t> 		wydatki ogółem  2 834 940,33 zł, </a:t>
            </a:r>
          </a:p>
          <a:p>
            <a:pPr>
              <a:lnSpc>
                <a:spcPct val="150000"/>
              </a:lnSpc>
            </a:pPr>
            <a:r>
              <a:rPr lang="pl-PL" sz="2300" dirty="0"/>
              <a:t>					dofinansowanie  2 299 242,20 zł.</a:t>
            </a:r>
          </a:p>
          <a:p>
            <a:pPr>
              <a:lnSpc>
                <a:spcPct val="150000"/>
              </a:lnSpc>
            </a:pPr>
            <a:endParaRPr lang="pl-PL" sz="24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972" y="170217"/>
            <a:ext cx="80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05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748093" y="2728880"/>
            <a:ext cx="76546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Termin rozpoczęcia realizacji projektu 01.09.2020 r.</a:t>
            </a:r>
          </a:p>
          <a:p>
            <a:endParaRPr lang="pl-PL" sz="2400" dirty="0"/>
          </a:p>
          <a:p>
            <a:r>
              <a:rPr lang="pl-PL" sz="2400" dirty="0"/>
              <a:t>Termin zakończenia realizacji projektu 30.06.2023 r.</a:t>
            </a:r>
          </a:p>
          <a:p>
            <a:endParaRPr lang="pl-PL" sz="2400" dirty="0"/>
          </a:p>
          <a:p>
            <a:r>
              <a:rPr lang="pl-PL" sz="2400" dirty="0"/>
              <a:t>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514" y="222469"/>
            <a:ext cx="80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72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" y="2604896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>
                <a:latin typeface="+mj-lt"/>
                <a:cs typeface="Calibri" panose="020F0502020204030204" pitchFamily="34" charset="0"/>
              </a:rPr>
              <a:t>LIDER – MIASTO USTROŃ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264" y="213761"/>
            <a:ext cx="8004742" cy="8047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29138"/>
            <a:ext cx="2402032" cy="7986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527783"/>
            <a:ext cx="12192000" cy="12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1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435" y="133960"/>
            <a:ext cx="8010838" cy="80474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028093" y="1398654"/>
            <a:ext cx="92524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pl-PL" sz="2200" u="sng" dirty="0">
                <a:solidFill>
                  <a:prstClr val="black"/>
                </a:solidFill>
              </a:rPr>
              <a:t>Problemy napotkane w trakcie realizacji:</a:t>
            </a:r>
            <a:r>
              <a:rPr lang="pl-PL" sz="2200" dirty="0">
                <a:solidFill>
                  <a:prstClr val="black"/>
                </a:solidFill>
              </a:rPr>
              <a:t>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prstClr val="black"/>
                </a:solidFill>
              </a:rPr>
              <a:t>trudność z wyłonieniem wykonawcy robót – oferowana kwota znacznie przewyższała zaplanowaną na realizację zadania w budżecie,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prstClr val="black"/>
                </a:solidFill>
              </a:rPr>
              <a:t>przedłużająca się faza projektowa,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prstClr val="black"/>
                </a:solidFill>
              </a:rPr>
              <a:t>trudności na rynku materiałów i siły roboczej związane z obecną sytuacją geopolityczną (COVID, wojna na Ukrainie i drastyczny wzrost cen materiałów budowlanych).</a:t>
            </a:r>
          </a:p>
        </p:txBody>
      </p:sp>
    </p:spTree>
    <p:extLst>
      <p:ext uri="{BB962C8B-B14F-4D97-AF65-F5344CB8AC3E}">
        <p14:creationId xmlns:p14="http://schemas.microsoft.com/office/powerpoint/2010/main" val="76359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26465" y="718849"/>
            <a:ext cx="1847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sz="2400" b="1" u="sng" dirty="0"/>
          </a:p>
          <a:p>
            <a:endParaRPr lang="pl-PL" sz="2400" b="1" u="sng" dirty="0"/>
          </a:p>
          <a:p>
            <a:endParaRPr lang="pl-PL" sz="2400" b="1" u="sng" dirty="0"/>
          </a:p>
          <a:p>
            <a:endParaRPr lang="pl-PL" sz="2400" b="1" u="sng" dirty="0"/>
          </a:p>
        </p:txBody>
      </p:sp>
      <p:sp>
        <p:nvSpPr>
          <p:cNvPr id="4" name="Prostokąt 3"/>
          <p:cNvSpPr/>
          <p:nvPr/>
        </p:nvSpPr>
        <p:spPr>
          <a:xfrm>
            <a:off x="0" y="2030691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b="1" dirty="0">
                <a:latin typeface="+mj-lt"/>
                <a:cs typeface="Calibri" panose="020F0502020204030204" pitchFamily="34" charset="0"/>
              </a:rPr>
              <a:t>PARTNER – GMINA BRENNA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641" y="205052"/>
            <a:ext cx="8004742" cy="8047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7" y="3309406"/>
            <a:ext cx="2232237" cy="15340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t="23906" b="26978"/>
          <a:stretch/>
        </p:blipFill>
        <p:spPr>
          <a:xfrm>
            <a:off x="626237" y="4767942"/>
            <a:ext cx="10939526" cy="209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13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36" y="78378"/>
            <a:ext cx="9790937" cy="6718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518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13917" y="2055670"/>
            <a:ext cx="85683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5400" b="1" dirty="0">
                <a:latin typeface="+mj-lt"/>
                <a:cs typeface="Calibri" panose="020F0502020204030204" pitchFamily="34" charset="0"/>
              </a:rPr>
              <a:t>PARTNER – MIASTO WISŁA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098" y="179774"/>
            <a:ext cx="8004742" cy="8047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1232"/>
            <a:ext cx="12192000" cy="30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63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626576" y="1148946"/>
            <a:ext cx="998806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200" u="sng" dirty="0">
                <a:solidFill>
                  <a:prstClr val="black"/>
                </a:solidFill>
                <a:cs typeface="Calibri" panose="020F0502020204030204" pitchFamily="34" charset="0"/>
              </a:rPr>
              <a:t>Problemy napotkane w trakcie realizacji:</a:t>
            </a:r>
          </a:p>
          <a:p>
            <a:pPr lvl="0"/>
            <a:endParaRPr lang="pl-PL" sz="1000" u="sng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prstClr val="black"/>
                </a:solidFill>
                <a:cs typeface="Calibri" panose="020F0502020204030204" pitchFamily="34" charset="0"/>
              </a:rPr>
              <a:t>przedłużająca się faza projektowa – łącznie trwało to ponad 2 lata! – spowodowana m.in. błędami w PFU, długim czasem oczekiwania na uzgodnienia branżowe oraz decyzje administracyjne (w szczególności PGW Wody Polskie – 180 dni!),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prstClr val="black"/>
                </a:solidFill>
                <a:cs typeface="Calibri" panose="020F0502020204030204" pitchFamily="34" charset="0"/>
              </a:rPr>
              <a:t>główny Wykonawca zlecił projektowanie innej firmie, która z kolei podzleciła projektowanie branż innym jednostkom – w momencie braków w dokumentacji powodowało to spore opóźnienia,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prstClr val="black"/>
                </a:solidFill>
                <a:cs typeface="Calibri" panose="020F0502020204030204" pitchFamily="34" charset="0"/>
              </a:rPr>
              <a:t>trudności z uzyskaniem zgód od właścicieli nieruchomości prywatnych, które są zlokalizowane na trasie,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prstClr val="black"/>
                </a:solidFill>
                <a:cs typeface="Calibri" panose="020F0502020204030204" pitchFamily="34" charset="0"/>
              </a:rPr>
              <a:t>zatwierdzenie ostatniej części projektu nastąpiło dopiero we wrześniu 2022 r. (po ponad 2 latach od momentu podpisania umowy z Wykonawcą), co drastycznie skróciło fazę wykonawczą,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prstClr val="black"/>
                </a:solidFill>
                <a:cs typeface="Calibri" panose="020F0502020204030204" pitchFamily="34" charset="0"/>
              </a:rPr>
              <a:t>oczekiwania mieszkańców posiadających nieruchomości w pobliżu trasy zdecydowanie odbiegały od założeń inwestora.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009" y="106812"/>
            <a:ext cx="801693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13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65907" y="279254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cs typeface="Calibri" panose="020F0502020204030204" pitchFamily="34" charset="0"/>
              </a:rPr>
              <a:t>Dziękujemy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010" y="152800"/>
            <a:ext cx="801083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0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811" y="98790"/>
            <a:ext cx="8010838" cy="8047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737" y="2107358"/>
            <a:ext cx="971786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6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92570" y="1026777"/>
            <a:ext cx="9834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 podstaw realizacji projektu </a:t>
            </a:r>
            <a:r>
              <a:rPr lang="pl-PL" b="1" dirty="0"/>
              <a:t>Rowerem przez Beskidy – etap 1 </a:t>
            </a:r>
            <a:r>
              <a:rPr lang="pl-PL" dirty="0"/>
              <a:t>leży długoletnia współpraca partnerska gmin, np. w ramach mikroregionu turystycznego </a:t>
            </a:r>
            <a:r>
              <a:rPr lang="pl-PL" b="1" dirty="0"/>
              <a:t>Beskidzka 5 </a:t>
            </a:r>
            <a:r>
              <a:rPr lang="pl-PL" dirty="0"/>
              <a:t>oraz działalności prowadzonej i wspieranej przez </a:t>
            </a:r>
            <a:r>
              <a:rPr lang="pl-PL" b="1" dirty="0"/>
              <a:t>Stowarzyszenie Rozwoju i Współpracy Regionalnej 'Olza' w Cieszynie. </a:t>
            </a:r>
          </a:p>
          <a:p>
            <a:endParaRPr lang="pl-PL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429" y="161909"/>
            <a:ext cx="8004742" cy="8047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437" y="2495881"/>
            <a:ext cx="2408385" cy="1689464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616412" y="2324951"/>
            <a:ext cx="60778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Mikroregion oprócz partnerów projektu tzn. gmin: Brenna, Ustroń i Wisła, tworzą również Istebna i Szczyrk. Współpraca rozpoczęła się12 czerwca 2004 roku na Przełęczy </a:t>
            </a:r>
            <a:r>
              <a:rPr lang="pl-PL" dirty="0" err="1"/>
              <a:t>Salmopolskiej</a:t>
            </a:r>
            <a:r>
              <a:rPr lang="pl-PL" dirty="0"/>
              <a:t> podpisaniem porozumienia, którego głównym celem są wspólne działania na rzecz promocji i rozwoju turystycznego pięciu miejscowości.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31" y="4356275"/>
            <a:ext cx="2926080" cy="242750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740676" y="4527206"/>
            <a:ext cx="73399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Stowarzyszenie wspiera działania gmin oraz prowadzi liczne projekty własne związane m.in. z rozwojem turystyki rowerowej w naszym regionie. Przykładem takiej współpracy i aktywności jest aktualnie realizowany przez Stowarzyszenie projekt „</a:t>
            </a:r>
            <a:r>
              <a:rPr lang="pl-PL" dirty="0" err="1"/>
              <a:t>InfraPower</a:t>
            </a:r>
            <a:r>
              <a:rPr lang="pl-PL" dirty="0"/>
              <a:t>. Rozwój infrastruktury rowerowej Polskiej Marki Turystycznej Śląsk Cieszyński oraz Żelaznego Szlaku Rowerowego”. Jednym z efektów projektu jest dokument: Audyt dla regionalnej trasy rowerowej 604 Via </a:t>
            </a:r>
            <a:r>
              <a:rPr lang="pl-PL" dirty="0" err="1"/>
              <a:t>Ducalis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039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474" y="169129"/>
            <a:ext cx="8010838" cy="804742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543051" y="1041520"/>
            <a:ext cx="625234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Realizację projektu </a:t>
            </a:r>
            <a:r>
              <a:rPr lang="pl-PL" sz="1600" b="1" dirty="0"/>
              <a:t>Rowerem przez Beskidy – etap 1 </a:t>
            </a:r>
            <a:r>
              <a:rPr lang="pl-PL" sz="1600" dirty="0"/>
              <a:t>poprzedziły liczne spotkania przedstawicieli jednostek samorządowych tworzących obecne partnerstwo – Ustroń, Wisła, Brenna, ale także prowadziliśmy rozmowy z sąsiednimi samorządami – np. Skoczowem, Goleszowem i Jaworzem, tak aby utworzyć jak najszersze partnerstwo, a jednocześnie odpowiedzieć na wymagania stawiane wnioskodawcom w trakcie naboru wniosków o dofinasowanie w ramach RPO WSL 2014 – 2020, gdzie ubiegaliśmy się o dofinansowanie.</a:t>
            </a:r>
          </a:p>
          <a:p>
            <a:endParaRPr lang="pl-PL" sz="1600" dirty="0"/>
          </a:p>
          <a:p>
            <a:r>
              <a:rPr lang="pl-PL" sz="1600" dirty="0"/>
              <a:t>Ostateczny kształt projektu był właśnie związany z wymogami i ograniczeniami wynikającymi z dokumentacji konkursowej, a także wynikał z aktualnych na moment składania wniosku o dofinasowanie „ZAŁOŻEŃ REGIONALNEJ POLITYKI ROWEROWEJ WOJEWÓDZTWA ŚLĄSKIEGO WRAZ Z KONCEPCJĄ SIECI REGIONALNYCH TRAS ROWEROWYCH (w ujęciu korytarzowym)”. Postępy w przygotowywaniu wniosku o dofinansowanie, w zakresie przebiegu tras rowerowych oraz ich paramentów, były na bieżąco konsultowane ze „Śląskim Oficerem Rowerowym” – nasze działania ostatecznie spotkały się z udzieleniem przez Oficera pozytywnej opinii dla proponowanego zakresu projektu, a w konsekwencji otrzymaniem unijnego dofinansowania.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36" y="1167667"/>
            <a:ext cx="4485176" cy="5531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72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99" y="1191773"/>
            <a:ext cx="7350197" cy="5533529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554" y="144092"/>
            <a:ext cx="8004742" cy="80474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70B4F4E-FCF4-605D-8254-FD43D428A9C9}"/>
              </a:ext>
            </a:extLst>
          </p:cNvPr>
          <p:cNvSpPr txBox="1"/>
          <p:nvPr/>
        </p:nvSpPr>
        <p:spPr>
          <a:xfrm>
            <a:off x="1637212" y="6356147"/>
            <a:ext cx="27568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/>
              <a:t>Źródło mapy: www.slaskie.travel.pl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3C63B0B-77F1-942A-6639-A72A089E0FA2}"/>
              </a:ext>
            </a:extLst>
          </p:cNvPr>
          <p:cNvSpPr txBox="1"/>
          <p:nvPr/>
        </p:nvSpPr>
        <p:spPr>
          <a:xfrm flipH="1">
            <a:off x="1062446" y="1857523"/>
            <a:ext cx="35406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Przebieg Wiślanej Trasy Rowerowej na obszarze Województwa Śląskiego wraz z zaznaczonym odcinkiem modernizowanej trasy na terenie gmin Wisła, Ustroń i Brenna (Górki Wielkie).</a:t>
            </a:r>
          </a:p>
        </p:txBody>
      </p:sp>
    </p:spTree>
    <p:extLst>
      <p:ext uri="{BB962C8B-B14F-4D97-AF65-F5344CB8AC3E}">
        <p14:creationId xmlns:p14="http://schemas.microsoft.com/office/powerpoint/2010/main" val="299967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154" y="2646016"/>
            <a:ext cx="9074332" cy="4171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rostokąt 2"/>
          <p:cNvSpPr/>
          <p:nvPr/>
        </p:nvSpPr>
        <p:spPr>
          <a:xfrm>
            <a:off x="2595154" y="1230244"/>
            <a:ext cx="1000897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Proponowany przebieg trasy regionalnej 604</a:t>
            </a:r>
          </a:p>
          <a:p>
            <a:r>
              <a:rPr lang="pl-PL" sz="2400" dirty="0"/>
              <a:t>Bielsko-Biała – Cieszyn</a:t>
            </a:r>
          </a:p>
          <a:p>
            <a:endParaRPr lang="pl-PL" sz="2400" dirty="0"/>
          </a:p>
          <a:p>
            <a:r>
              <a:rPr lang="pl-PL" sz="1400" dirty="0"/>
              <a:t>- źródło: </a:t>
            </a:r>
            <a:r>
              <a:rPr lang="pl-PL" sz="1400" b="1" dirty="0"/>
              <a:t>AUDYT REGIONALNEJ TRASY ROWEROWEJ NR 604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223" y="119987"/>
            <a:ext cx="80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2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860" y="98790"/>
            <a:ext cx="8004742" cy="80474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517" y="2554044"/>
            <a:ext cx="723657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6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690036" y="1116625"/>
            <a:ext cx="101013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/>
              <a:t>Projekt „Rowerem przez Beskidy – etap 1” </a:t>
            </a:r>
            <a:r>
              <a:rPr lang="pl-PL" sz="2400" dirty="0">
                <a:solidFill>
                  <a:srgbClr val="000000"/>
                </a:solidFill>
                <a:latin typeface="+mj-lt"/>
              </a:rPr>
              <a:t>otrzymał</a:t>
            </a:r>
            <a:r>
              <a:rPr lang="pl-PL" sz="2400" b="0" i="0" dirty="0">
                <a:solidFill>
                  <a:srgbClr val="000000"/>
                </a:solidFill>
                <a:effectLst/>
                <a:latin typeface="+mj-lt"/>
              </a:rPr>
              <a:t> dofinansowanie z Unii Europejskiej w ramach  Regionalnego Programu Operacyjnego Województwa Śląskiego na lata 2014-2020 i </a:t>
            </a:r>
            <a:r>
              <a:rPr lang="pl-PL" sz="2400" dirty="0"/>
              <a:t>jest realizowany na obszarze 3 Jednostek Samorządu Terytorialnego w powiecie cieszyńskim – Miasta Ustroń, Gminy Brenna i Miasta Wisła.</a:t>
            </a:r>
            <a:endParaRPr lang="pl-PL" sz="2400" dirty="0">
              <a:solidFill>
                <a:srgbClr val="000000"/>
              </a:solidFill>
              <a:latin typeface="+mj-lt"/>
            </a:endParaRPr>
          </a:p>
          <a:p>
            <a:pPr algn="just"/>
            <a:endParaRPr lang="pl-PL" sz="2000" dirty="0"/>
          </a:p>
          <a:p>
            <a:r>
              <a:rPr lang="pl-PL" sz="2400" dirty="0"/>
              <a:t>Umowę o dofinansowanie podpisało Miasto Ustroń.</a:t>
            </a:r>
          </a:p>
          <a:p>
            <a:endParaRPr lang="pl-PL" sz="2000" dirty="0"/>
          </a:p>
          <a:p>
            <a:r>
              <a:rPr lang="pl-PL" sz="2400" dirty="0"/>
              <a:t>Podstawowym celem projektu jest rozwój systemu tras rowerowych na obszarze Beskidu Śląskiego.</a:t>
            </a:r>
          </a:p>
          <a:p>
            <a:endParaRPr lang="pl-PL" sz="2000" dirty="0"/>
          </a:p>
          <a:p>
            <a:r>
              <a:rPr lang="pl-PL" sz="2400" dirty="0"/>
              <a:t>W Ustroniu, Brennej i Wiśle znajdują się liczne szlaki turystyczne: piesze i rowerowe, a walory naturalne sprzyjają rozwojowi turystyki </a:t>
            </a:r>
          </a:p>
          <a:p>
            <a:r>
              <a:rPr lang="pl-PL" sz="2400" dirty="0"/>
              <a:t>i wszelkich form związanych ze zdrowiem i rekreacją.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223" y="144092"/>
            <a:ext cx="800474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43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972" y="187635"/>
            <a:ext cx="8004742" cy="80474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711046" y="1064569"/>
            <a:ext cx="1011936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Przedmiotem projektu jest poprawa parametrów technicznych Wiślanej Trasy Rowerowej na terenie trzech partnerskich gmin tj. Ustronia, Wisły oraz Brennej, a także wykonania na terenie Gminy Brenna fragmentu nowej wojewódzkiej trasy rowerowej o nr 604, której planowany przebieg wpisuje się w korytarz Bielsko-Biała – Cieszyn. </a:t>
            </a:r>
          </a:p>
          <a:p>
            <a:endParaRPr lang="pl-PL" sz="1200" dirty="0"/>
          </a:p>
          <a:p>
            <a:r>
              <a:rPr lang="pl-PL" sz="2400" dirty="0"/>
              <a:t>Projekt jest realizowany w formule „ zaprojektuj i wybuduj”.</a:t>
            </a:r>
          </a:p>
          <a:p>
            <a:endParaRPr lang="pl-PL" sz="1200" dirty="0"/>
          </a:p>
          <a:p>
            <a:r>
              <a:rPr lang="pl-PL" sz="2400" dirty="0"/>
              <a:t>Łączna długość przebudowywanych tras rowerowych objętych wnioskiem o dofinansowanie wyniesie: </a:t>
            </a:r>
            <a:r>
              <a:rPr lang="pl-PL" sz="2400" b="1" dirty="0"/>
              <a:t>ok. 18,5 km.</a:t>
            </a:r>
          </a:p>
          <a:p>
            <a:endParaRPr lang="pl-PL" sz="1200" b="1" dirty="0"/>
          </a:p>
          <a:p>
            <a:pPr>
              <a:lnSpc>
                <a:spcPct val="150000"/>
              </a:lnSpc>
            </a:pPr>
            <a:r>
              <a:rPr lang="pl-PL" sz="2400" dirty="0"/>
              <a:t>Długość projektowanego odcinka w gminie Ustroń: </a:t>
            </a:r>
            <a:r>
              <a:rPr lang="pl-PL" sz="2400" b="1" dirty="0"/>
              <a:t>ok. 11 km.</a:t>
            </a:r>
          </a:p>
          <a:p>
            <a:pPr>
              <a:lnSpc>
                <a:spcPct val="150000"/>
              </a:lnSpc>
            </a:pPr>
            <a:r>
              <a:rPr lang="pl-PL" sz="2400" dirty="0"/>
              <a:t>Długość projektowanego odcinka w gminie Brenna: </a:t>
            </a:r>
            <a:r>
              <a:rPr lang="pl-PL" sz="2400" b="1" dirty="0"/>
              <a:t>ok. 4,26 km.</a:t>
            </a:r>
          </a:p>
          <a:p>
            <a:pPr>
              <a:lnSpc>
                <a:spcPct val="150000"/>
              </a:lnSpc>
            </a:pPr>
            <a:r>
              <a:rPr lang="pl-PL" sz="2400" dirty="0"/>
              <a:t>Długość projektowanego odcinka w gminie Wisła: </a:t>
            </a:r>
            <a:r>
              <a:rPr lang="pl-PL" sz="2400" b="1" dirty="0"/>
              <a:t>ok. 3,24 km.</a:t>
            </a:r>
          </a:p>
        </p:txBody>
      </p:sp>
    </p:spTree>
    <p:extLst>
      <p:ext uri="{BB962C8B-B14F-4D97-AF65-F5344CB8AC3E}">
        <p14:creationId xmlns:p14="http://schemas.microsoft.com/office/powerpoint/2010/main" val="2062610212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Smug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mu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mu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E15B878105E44FB5755CBFA7F2D993" ma:contentTypeVersion="14" ma:contentTypeDescription="Utwórz nowy dokument." ma:contentTypeScope="" ma:versionID="65eb6ec2d574c396c025e2676c46c802">
  <xsd:schema xmlns:xsd="http://www.w3.org/2001/XMLSchema" xmlns:xs="http://www.w3.org/2001/XMLSchema" xmlns:p="http://schemas.microsoft.com/office/2006/metadata/properties" xmlns:ns3="e21841a6-36bb-4dc6-88bd-0711240846a8" xmlns:ns4="92508ce4-5f1b-4a2f-b9b9-b9e931850ae5" targetNamespace="http://schemas.microsoft.com/office/2006/metadata/properties" ma:root="true" ma:fieldsID="f9c46f007524b7ff01ca9d3499f91b9b" ns3:_="" ns4:_="">
    <xsd:import namespace="e21841a6-36bb-4dc6-88bd-0711240846a8"/>
    <xsd:import namespace="92508ce4-5f1b-4a2f-b9b9-b9e931850ae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1841a6-36bb-4dc6-88bd-0711240846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508ce4-5f1b-4a2f-b9b9-b9e931850ae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E3B882-002D-43EB-BC45-456B9FC91B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F7D7A1-8C56-492E-B6C5-A63E70CBEB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1841a6-36bb-4dc6-88bd-0711240846a8"/>
    <ds:schemaRef ds:uri="92508ce4-5f1b-4a2f-b9b9-b9e931850a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FE4B8D-E0A8-444A-9848-DFDF20D834D6}">
  <ds:schemaRefs>
    <ds:schemaRef ds:uri="92508ce4-5f1b-4a2f-b9b9-b9e931850ae5"/>
    <ds:schemaRef ds:uri="http://schemas.openxmlformats.org/package/2006/metadata/core-properties"/>
    <ds:schemaRef ds:uri="e21841a6-36bb-4dc6-88bd-0711240846a8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1381</TotalTime>
  <Words>990</Words>
  <Application>Microsoft Office PowerPoint</Application>
  <PresentationFormat>Panoramiczny</PresentationFormat>
  <Paragraphs>73</Paragraphs>
  <Slides>19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Wingdings</vt:lpstr>
      <vt:lpstr>Wingdings 3</vt:lpstr>
      <vt:lpstr>Smuga</vt:lpstr>
      <vt:lpstr>Rowerem przez Beskidy  – etap 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Rowerem przez Beskidy – etap I</dc:title>
  <dc:creator>Iwona Malarz</dc:creator>
  <cp:lastModifiedBy>Kalisz Piotr</cp:lastModifiedBy>
  <cp:revision>98</cp:revision>
  <cp:lastPrinted>2022-10-12T12:29:32Z</cp:lastPrinted>
  <dcterms:created xsi:type="dcterms:W3CDTF">2022-10-10T11:02:56Z</dcterms:created>
  <dcterms:modified xsi:type="dcterms:W3CDTF">2022-10-20T07:33:14Z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0x01010089E15B878105E44FB5755CBFA7F2D993</vt:lpwstr>
  </property>
</Properties>
</file>