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1" r:id="rId2"/>
    <p:sldId id="1348" r:id="rId3"/>
    <p:sldId id="1349" r:id="rId4"/>
    <p:sldId id="259" r:id="rId5"/>
    <p:sldId id="295" r:id="rId6"/>
    <p:sldId id="1346" r:id="rId7"/>
    <p:sldId id="1347" r:id="rId8"/>
    <p:sldId id="1351" r:id="rId9"/>
    <p:sldId id="296" r:id="rId10"/>
    <p:sldId id="279" r:id="rId11"/>
  </p:sldIdLst>
  <p:sldSz cx="9144000" cy="6858000" type="screen4x3"/>
  <p:notesSz cx="6888163" cy="100203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8"/>
    <a:srgbClr val="D8006E"/>
    <a:srgbClr val="E10512"/>
    <a:srgbClr val="FFCCFF"/>
    <a:srgbClr val="FFE22B"/>
    <a:srgbClr val="101722"/>
    <a:srgbClr val="93BF1E"/>
    <a:srgbClr val="029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01" autoAdjust="0"/>
    <p:restoredTop sz="94660"/>
  </p:normalViewPr>
  <p:slideViewPr>
    <p:cSldViewPr snapToGrid="0">
      <p:cViewPr varScale="1">
        <p:scale>
          <a:sx n="114" d="100"/>
          <a:sy n="114" d="100"/>
        </p:scale>
        <p:origin x="83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pl-PL"/>
          </a:p>
        </p:txBody>
      </p:sp>
      <p:sp>
        <p:nvSpPr>
          <p:cNvPr id="3" name="Symbol zastępczy daty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E195C7C-8AF5-43C5-AF62-D822354543D1}" type="datetimeFigureOut">
              <a:rPr lang="pl-PL" smtClean="0"/>
              <a:t>16.10.2022</a:t>
            </a:fld>
            <a:endParaRPr lang="pl-PL"/>
          </a:p>
        </p:txBody>
      </p:sp>
      <p:sp>
        <p:nvSpPr>
          <p:cNvPr id="4" name="Symbol zastępczy obrazu slajdu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pl-PL"/>
          </a:p>
        </p:txBody>
      </p:sp>
      <p:sp>
        <p:nvSpPr>
          <p:cNvPr id="5" name="Symbol zastępczy notatek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pl-PL"/>
          </a:p>
        </p:txBody>
      </p:sp>
      <p:sp>
        <p:nvSpPr>
          <p:cNvPr id="7" name="Symbol zastępczy numeru slajdu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736780A-7EFE-4807-9731-D9667C9F4F44}" type="slidenum">
              <a:rPr lang="pl-PL" smtClean="0"/>
              <a:t>‹#›</a:t>
            </a:fld>
            <a:endParaRPr lang="pl-PL"/>
          </a:p>
        </p:txBody>
      </p:sp>
    </p:spTree>
    <p:extLst>
      <p:ext uri="{BB962C8B-B14F-4D97-AF65-F5344CB8AC3E}">
        <p14:creationId xmlns:p14="http://schemas.microsoft.com/office/powerpoint/2010/main" val="2075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05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364378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rgbClr val="D8006E"/>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118626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001488"/>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359237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E10512"/>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2927985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029EE3"/>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23377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93BF1E"/>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279043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chemeClr val="bg1"/>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101722"/>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3980822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lajd wzó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3870825" y="1889286"/>
            <a:ext cx="4549275" cy="4595296"/>
          </a:xfrm>
        </p:spPr>
        <p:txBody>
          <a:bodyPr lIns="0" tIns="0" rIns="0" bIns="0">
            <a:normAutofit/>
          </a:bodyPr>
          <a:lstStyle>
            <a:lvl1pPr marL="0" indent="0">
              <a:lnSpc>
                <a:spcPts val="3000"/>
              </a:lnSpc>
              <a:spcBef>
                <a:spcPts val="0"/>
              </a:spcBef>
              <a:buNone/>
              <a:defRPr sz="2000" b="0" i="0" baseline="0">
                <a:solidFill>
                  <a:srgbClr val="D8006E"/>
                </a:solidFill>
                <a:latin typeface="Bree Serif" panose="02000503040000020004" pitchFamily="2" charset="0"/>
              </a:defRPr>
            </a:lvl1pPr>
          </a:lstStyle>
          <a:p>
            <a:pPr lvl="0"/>
            <a:r>
              <a:rPr lang="pl-PL" dirty="0"/>
              <a:t>Treść/definicja/opis: do 24 pkt./interlinia 30pkt.</a:t>
            </a:r>
          </a:p>
        </p:txBody>
      </p:sp>
      <p:sp>
        <p:nvSpPr>
          <p:cNvPr id="5" name="Symbol zastępczy tekstu 3">
            <a:extLst>
              <a:ext uri="{FF2B5EF4-FFF2-40B4-BE49-F238E27FC236}">
                <a16:creationId xmlns:a16="http://schemas.microsoft.com/office/drawing/2014/main" id="{6C7102C9-0BA5-B64F-B957-4ECA482D930D}"/>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dodatkowe informacje </a:t>
            </a:r>
          </a:p>
          <a:p>
            <a:pPr lvl="0"/>
            <a:r>
              <a:rPr lang="pl-PL" dirty="0"/>
              <a:t>/opis /hasło</a:t>
            </a:r>
          </a:p>
          <a:p>
            <a:pPr lvl="0"/>
            <a:r>
              <a:rPr lang="pl-PL" dirty="0"/>
              <a:t>do 20 pkt</a:t>
            </a:r>
          </a:p>
        </p:txBody>
      </p:sp>
    </p:spTree>
    <p:extLst>
      <p:ext uri="{BB962C8B-B14F-4D97-AF65-F5344CB8AC3E}">
        <p14:creationId xmlns:p14="http://schemas.microsoft.com/office/powerpoint/2010/main" val="4211497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33602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327381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25596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1133181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70890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266041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27240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47636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Slajd wzó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ymbol zastępczy tekstu 3">
            <a:extLst>
              <a:ext uri="{FF2B5EF4-FFF2-40B4-BE49-F238E27FC236}">
                <a16:creationId xmlns:a16="http://schemas.microsoft.com/office/drawing/2014/main" id="{DA3D9601-0C63-EE45-A6A5-1E781C47EE7C}"/>
              </a:ext>
            </a:extLst>
          </p:cNvPr>
          <p:cNvSpPr>
            <a:spLocks noGrp="1"/>
          </p:cNvSpPr>
          <p:nvPr>
            <p:ph type="body" sz="quarter" idx="11" hasCustomPrompt="1"/>
          </p:nvPr>
        </p:nvSpPr>
        <p:spPr>
          <a:xfrm>
            <a:off x="413248" y="1889286"/>
            <a:ext cx="2196601" cy="2347276"/>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opis grafiki</a:t>
            </a:r>
          </a:p>
          <a:p>
            <a:pPr lvl="0"/>
            <a:r>
              <a:rPr lang="pl-PL" dirty="0"/>
              <a:t>do 20 pkt</a:t>
            </a:r>
          </a:p>
        </p:txBody>
      </p:sp>
    </p:spTree>
    <p:extLst>
      <p:ext uri="{BB962C8B-B14F-4D97-AF65-F5344CB8AC3E}">
        <p14:creationId xmlns:p14="http://schemas.microsoft.com/office/powerpoint/2010/main" val="3792131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ajd końc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0" y="2520000"/>
            <a:ext cx="9144000" cy="1800000"/>
          </a:xfrm>
        </p:spPr>
        <p:txBody>
          <a:bodyPr lIns="0" tIns="0" rIns="0" bIns="0">
            <a:normAutofit/>
          </a:bodyPr>
          <a:lstStyle>
            <a:lvl1pPr marL="0" indent="0" algn="ctr">
              <a:lnSpc>
                <a:spcPts val="6000"/>
              </a:lnSpc>
              <a:spcBef>
                <a:spcPts val="0"/>
              </a:spcBef>
              <a:buNone/>
              <a:defRPr sz="5200" b="0" i="0" baseline="0">
                <a:solidFill>
                  <a:schemeClr val="bg1"/>
                </a:solidFill>
                <a:latin typeface="Arca Majora 3" pitchFamily="2" charset="0"/>
              </a:defRPr>
            </a:lvl1pPr>
          </a:lstStyle>
          <a:p>
            <a:pPr lvl="0"/>
            <a:r>
              <a:rPr lang="pl-PL" dirty="0"/>
              <a:t>Dziękuję za uwagę</a:t>
            </a:r>
          </a:p>
          <a:p>
            <a:pPr lvl="0"/>
            <a:r>
              <a:rPr lang="pl-PL" dirty="0"/>
              <a:t>– do 52pkt</a:t>
            </a:r>
          </a:p>
        </p:txBody>
      </p:sp>
    </p:spTree>
    <p:extLst>
      <p:ext uri="{BB962C8B-B14F-4D97-AF65-F5344CB8AC3E}">
        <p14:creationId xmlns:p14="http://schemas.microsoft.com/office/powerpoint/2010/main" val="3779113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sp>
        <p:nvSpPr>
          <p:cNvPr id="14" name="Tytuł 1">
            <a:extLst>
              <a:ext uri="{FF2B5EF4-FFF2-40B4-BE49-F238E27FC236}">
                <a16:creationId xmlns:a16="http://schemas.microsoft.com/office/drawing/2014/main" id="{5F380470-3F7E-B24F-9948-C7D4F7FC388F}"/>
              </a:ext>
            </a:extLst>
          </p:cNvPr>
          <p:cNvSpPr>
            <a:spLocks noGrp="1"/>
          </p:cNvSpPr>
          <p:nvPr>
            <p:ph type="title" hasCustomPrompt="1"/>
          </p:nvPr>
        </p:nvSpPr>
        <p:spPr>
          <a:xfrm>
            <a:off x="457397" y="2103436"/>
            <a:ext cx="2918724" cy="4110147"/>
          </a:xfrm>
          <a:prstGeom prst="rect">
            <a:avLst/>
          </a:prstGeom>
        </p:spPr>
        <p:txBody>
          <a:bodyPr/>
          <a:lstStyle>
            <a:lvl1pPr>
              <a:defRPr sz="3638" b="1">
                <a:solidFill>
                  <a:srgbClr val="001689"/>
                </a:solidFill>
                <a:latin typeface="Arial" panose="020B0604020202020204" pitchFamily="34" charset="0"/>
                <a:cs typeface="Arial" panose="020B0604020202020204" pitchFamily="34" charset="0"/>
              </a:defRPr>
            </a:lvl1pPr>
          </a:lstStyle>
          <a:p>
            <a:r>
              <a:rPr lang="pl-PL" dirty="0"/>
              <a:t>Tytuł</a:t>
            </a:r>
          </a:p>
        </p:txBody>
      </p:sp>
      <p:sp>
        <p:nvSpPr>
          <p:cNvPr id="6" name="Symbol zastępczy daty 3">
            <a:extLst>
              <a:ext uri="{FF2B5EF4-FFF2-40B4-BE49-F238E27FC236}">
                <a16:creationId xmlns:a16="http://schemas.microsoft.com/office/drawing/2014/main" id="{59528E40-88E0-3E42-B003-1FF0366BC4B4}"/>
              </a:ext>
            </a:extLst>
          </p:cNvPr>
          <p:cNvSpPr>
            <a:spLocks noGrp="1"/>
          </p:cNvSpPr>
          <p:nvPr>
            <p:ph type="dt" sz="half" idx="10"/>
          </p:nvPr>
        </p:nvSpPr>
        <p:spPr>
          <a:xfrm>
            <a:off x="4140641" y="2076932"/>
            <a:ext cx="4545961" cy="4136651"/>
          </a:xfrm>
          <a:prstGeom prst="rect">
            <a:avLst/>
          </a:prstGeom>
        </p:spPr>
        <p:txBody>
          <a:bodyPr/>
          <a:lstStyle>
            <a:lvl1pPr>
              <a:defRPr sz="1364" b="1">
                <a:solidFill>
                  <a:srgbClr val="001689"/>
                </a:solidFill>
                <a:latin typeface="Arial" panose="020B0604020202020204" pitchFamily="34" charset="0"/>
                <a:cs typeface="Arial" panose="020B0604020202020204" pitchFamily="34" charset="0"/>
              </a:defRPr>
            </a:lvl1pPr>
          </a:lstStyle>
          <a:p>
            <a:r>
              <a:rPr lang="pl-PL"/>
              <a:t>Opis</a:t>
            </a:r>
            <a:endParaRPr lang="pl-PL" b="1" dirty="0"/>
          </a:p>
        </p:txBody>
      </p:sp>
      <p:sp>
        <p:nvSpPr>
          <p:cNvPr id="16" name="Holder 3">
            <a:extLst>
              <a:ext uri="{FF2B5EF4-FFF2-40B4-BE49-F238E27FC236}">
                <a16:creationId xmlns:a16="http://schemas.microsoft.com/office/drawing/2014/main" id="{F18FCE52-18E9-3746-95A1-C8A2BED2C9B7}"/>
              </a:ext>
            </a:extLst>
          </p:cNvPr>
          <p:cNvSpPr>
            <a:spLocks noGrp="1"/>
          </p:cNvSpPr>
          <p:nvPr>
            <p:ph type="body" idx="1" hasCustomPrompt="1"/>
          </p:nvPr>
        </p:nvSpPr>
        <p:spPr>
          <a:xfrm>
            <a:off x="457398" y="478290"/>
            <a:ext cx="4849473" cy="793348"/>
          </a:xfrm>
          <a:prstGeom prst="rect">
            <a:avLst/>
          </a:prstGeom>
        </p:spPr>
        <p:txBody>
          <a:bodyPr lIns="0" tIns="0" rIns="0" bIns="0"/>
          <a:lstStyle>
            <a:lvl1pPr>
              <a:buNone/>
              <a:defRPr sz="1364" b="1" i="0" spc="136">
                <a:solidFill>
                  <a:srgbClr val="001689"/>
                </a:solidFill>
                <a:latin typeface="Arial" panose="020B0604020202020204" pitchFamily="34" charset="0"/>
                <a:cs typeface="Arial" panose="020B0604020202020204" pitchFamily="34" charset="0"/>
              </a:defRPr>
            </a:lvl1pPr>
          </a:lstStyle>
          <a:p>
            <a:pPr lvl="0"/>
            <a:r>
              <a:rPr lang="pl-PL" dirty="0"/>
              <a:t>TYTUŁ / ROZDZIAŁ</a:t>
            </a:r>
          </a:p>
        </p:txBody>
      </p:sp>
    </p:spTree>
    <p:extLst>
      <p:ext uri="{BB962C8B-B14F-4D97-AF65-F5344CB8AC3E}">
        <p14:creationId xmlns:p14="http://schemas.microsoft.com/office/powerpoint/2010/main" val="8345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rgbClr val="D8006E"/>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183895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60739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423868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53110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4706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chemeClr val="bg1"/>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chemeClr val="bg1"/>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400355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413249" y="2664938"/>
            <a:ext cx="8317504" cy="2078512"/>
          </a:xfrm>
        </p:spPr>
        <p:txBody>
          <a:bodyPr lIns="0" tIns="0" rIns="0" bIns="0">
            <a:normAutofit/>
          </a:bodyPr>
          <a:lstStyle>
            <a:lvl1pPr marL="0" indent="0" algn="ctr">
              <a:lnSpc>
                <a:spcPts val="6000"/>
              </a:lnSpc>
              <a:spcBef>
                <a:spcPts val="0"/>
              </a:spcBef>
              <a:buNone/>
              <a:defRPr sz="4700" b="0" i="0" baseline="0">
                <a:solidFill>
                  <a:srgbClr val="D8006E"/>
                </a:solidFill>
                <a:latin typeface="Arca Majora 3" pitchFamily="2" charset="0"/>
              </a:defRPr>
            </a:lvl1pPr>
          </a:lstStyle>
          <a:p>
            <a:pPr lvl="0"/>
            <a:r>
              <a:rPr lang="pl-PL" dirty="0"/>
              <a:t>Tytuł prezentacji - do 47 pkt</a:t>
            </a:r>
          </a:p>
        </p:txBody>
      </p:sp>
      <p:sp>
        <p:nvSpPr>
          <p:cNvPr id="4" name="Symbol zastępczy tekstu 3"/>
          <p:cNvSpPr>
            <a:spLocks noGrp="1"/>
          </p:cNvSpPr>
          <p:nvPr>
            <p:ph type="body" sz="quarter" idx="11" hasCustomPrompt="1"/>
          </p:nvPr>
        </p:nvSpPr>
        <p:spPr>
          <a:xfrm>
            <a:off x="413248" y="5584987"/>
            <a:ext cx="8317503" cy="796764"/>
          </a:xfrm>
        </p:spPr>
        <p:txBody>
          <a:bodyPr lIns="0" tIns="0" rIns="0" bIns="0">
            <a:normAutofit/>
          </a:bodyPr>
          <a:lstStyle>
            <a:lvl1pPr marL="0" indent="0">
              <a:spcBef>
                <a:spcPts val="0"/>
              </a:spcBef>
              <a:buNone/>
              <a:defRPr sz="2000" baseline="0">
                <a:solidFill>
                  <a:srgbClr val="D8006E"/>
                </a:solidFill>
                <a:latin typeface="Bree Serif" panose="02000503040000020004" pitchFamily="2" charset="0"/>
              </a:defRPr>
            </a:lvl1pPr>
          </a:lstStyle>
          <a:p>
            <a:pPr lvl="0"/>
            <a:r>
              <a:rPr lang="pl-PL" dirty="0"/>
              <a:t>dodatkowe informacje</a:t>
            </a:r>
          </a:p>
          <a:p>
            <a:pPr lvl="0"/>
            <a:r>
              <a:rPr lang="pl-PL" dirty="0"/>
              <a:t>autor/ do 20 pkt</a:t>
            </a:r>
          </a:p>
        </p:txBody>
      </p:sp>
    </p:spTree>
    <p:extLst>
      <p:ext uri="{BB962C8B-B14F-4D97-AF65-F5344CB8AC3E}">
        <p14:creationId xmlns:p14="http://schemas.microsoft.com/office/powerpoint/2010/main" val="172703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dirty="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F1CD8-5837-4585-B2F3-8BD23ED19B2E}" type="datetimeFigureOut">
              <a:rPr lang="pl-PL" smtClean="0"/>
              <a:t>16.10.2022</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F40F9-D8EF-48AE-8C5D-F34F6391CA2F}" type="slidenum">
              <a:rPr lang="pl-PL" smtClean="0"/>
              <a:t>‹#›</a:t>
            </a:fld>
            <a:endParaRPr lang="pl-PL"/>
          </a:p>
        </p:txBody>
      </p:sp>
    </p:spTree>
    <p:extLst>
      <p:ext uri="{BB962C8B-B14F-4D97-AF65-F5344CB8AC3E}">
        <p14:creationId xmlns:p14="http://schemas.microsoft.com/office/powerpoint/2010/main" val="748709726"/>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78" r:id="rId3"/>
    <p:sldLayoutId id="2147483675" r:id="rId4"/>
    <p:sldLayoutId id="2147483676" r:id="rId5"/>
    <p:sldLayoutId id="2147483677" r:id="rId6"/>
    <p:sldLayoutId id="2147483679" r:id="rId7"/>
    <p:sldLayoutId id="2147483680" r:id="rId8"/>
    <p:sldLayoutId id="2147483681" r:id="rId9"/>
    <p:sldLayoutId id="2147483664" r:id="rId10"/>
    <p:sldLayoutId id="2147483691" r:id="rId11"/>
    <p:sldLayoutId id="2147483690" r:id="rId12"/>
    <p:sldLayoutId id="2147483683" r:id="rId13"/>
    <p:sldLayoutId id="2147483684" r:id="rId14"/>
    <p:sldLayoutId id="2147483692" r:id="rId15"/>
    <p:sldLayoutId id="2147483693" r:id="rId16"/>
    <p:sldLayoutId id="2147483694" r:id="rId17"/>
    <p:sldLayoutId id="2147483673" r:id="rId18"/>
    <p:sldLayoutId id="2147483695" r:id="rId19"/>
    <p:sldLayoutId id="2147483696" r:id="rId20"/>
    <p:sldLayoutId id="2147483697" r:id="rId21"/>
    <p:sldLayoutId id="2147483698" r:id="rId22"/>
    <p:sldLayoutId id="2147483699" r:id="rId23"/>
    <p:sldLayoutId id="2147483700" r:id="rId24"/>
    <p:sldLayoutId id="2147483701" r:id="rId25"/>
    <p:sldLayoutId id="2147483671" r:id="rId26"/>
    <p:sldLayoutId id="214748370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62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529279C-E6D6-9347-9593-0FCE549ABF6A}"/>
              </a:ext>
            </a:extLst>
          </p:cNvPr>
          <p:cNvSpPr>
            <a:spLocks noGrp="1"/>
          </p:cNvSpPr>
          <p:nvPr>
            <p:ph type="body" sz="quarter" idx="10"/>
          </p:nvPr>
        </p:nvSpPr>
        <p:spPr>
          <a:xfrm>
            <a:off x="0" y="729842"/>
            <a:ext cx="9144000" cy="899782"/>
          </a:xfrm>
        </p:spPr>
        <p:txBody>
          <a:bodyPr>
            <a:normAutofit/>
          </a:bodyPr>
          <a:lstStyle/>
          <a:p>
            <a:r>
              <a:rPr lang="pl-PL" dirty="0">
                <a:latin typeface="+mj-lt"/>
              </a:rPr>
              <a:t>Dziękuję za uwagę</a:t>
            </a:r>
          </a:p>
        </p:txBody>
      </p:sp>
      <p:sp>
        <p:nvSpPr>
          <p:cNvPr id="4" name="Symbol zastępczy tekstu 2">
            <a:extLst>
              <a:ext uri="{FF2B5EF4-FFF2-40B4-BE49-F238E27FC236}">
                <a16:creationId xmlns:a16="http://schemas.microsoft.com/office/drawing/2014/main" id="{9F8A24D6-AA22-4E3C-9D27-49A68D8F5BDC}"/>
              </a:ext>
            </a:extLst>
          </p:cNvPr>
          <p:cNvSpPr txBox="1">
            <a:spLocks/>
          </p:cNvSpPr>
          <p:nvPr/>
        </p:nvSpPr>
        <p:spPr>
          <a:xfrm>
            <a:off x="413248" y="5584987"/>
            <a:ext cx="8317503" cy="796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pl-PL" sz="1600" dirty="0">
              <a:solidFill>
                <a:schemeClr val="bg1"/>
              </a:solidFill>
            </a:endParaRPr>
          </a:p>
          <a:p>
            <a:endParaRPr lang="pl-PL" dirty="0"/>
          </a:p>
        </p:txBody>
      </p:sp>
      <p:sp>
        <p:nvSpPr>
          <p:cNvPr id="7" name="Rectangle 3">
            <a:extLst>
              <a:ext uri="{FF2B5EF4-FFF2-40B4-BE49-F238E27FC236}">
                <a16:creationId xmlns:a16="http://schemas.microsoft.com/office/drawing/2014/main" id="{ACB8FD88-0B49-4271-A28F-C8D31FB25572}"/>
              </a:ext>
            </a:extLst>
          </p:cNvPr>
          <p:cNvSpPr>
            <a:spLocks noChangeArrowheads="1"/>
          </p:cNvSpPr>
          <p:nvPr/>
        </p:nvSpPr>
        <p:spPr bwMode="auto">
          <a:xfrm>
            <a:off x="1898000" y="2446176"/>
            <a:ext cx="5347998" cy="207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defTabSz="449263" fontAlgn="base">
              <a:lnSpc>
                <a:spcPct val="100000"/>
              </a:lnSpc>
              <a:spcBef>
                <a:spcPct val="0"/>
              </a:spcBef>
              <a:spcAft>
                <a:spcPts val="600"/>
              </a:spcAft>
            </a:pPr>
            <a:r>
              <a:rPr lang="pl-PL" altLang="pl-PL" sz="2800" b="1" dirty="0">
                <a:solidFill>
                  <a:srgbClr val="FFFFFF"/>
                </a:solidFill>
                <a:latin typeface="+mn-lt"/>
              </a:rPr>
              <a:t>Marcin Dworak</a:t>
            </a:r>
          </a:p>
          <a:p>
            <a:pPr algn="ctr" defTabSz="449263" fontAlgn="base">
              <a:lnSpc>
                <a:spcPct val="100000"/>
              </a:lnSpc>
              <a:spcBef>
                <a:spcPct val="0"/>
              </a:spcBef>
              <a:spcAft>
                <a:spcPts val="600"/>
              </a:spcAft>
            </a:pPr>
            <a:r>
              <a:rPr lang="pl-PL" altLang="pl-PL" sz="2400" b="1" dirty="0">
                <a:solidFill>
                  <a:srgbClr val="FFFFFF"/>
                </a:solidFill>
                <a:latin typeface="+mn-lt"/>
              </a:rPr>
              <a:t>Pełnomocnik</a:t>
            </a:r>
            <a:br>
              <a:rPr lang="pl-PL" altLang="pl-PL" sz="2400" b="1" dirty="0">
                <a:solidFill>
                  <a:srgbClr val="FFFFFF"/>
                </a:solidFill>
                <a:latin typeface="+mn-lt"/>
              </a:rPr>
            </a:br>
            <a:r>
              <a:rPr lang="pl-PL" altLang="pl-PL" sz="2400" b="1" dirty="0">
                <a:solidFill>
                  <a:srgbClr val="FFFFFF"/>
                </a:solidFill>
                <a:latin typeface="+mn-lt"/>
              </a:rPr>
              <a:t>Górnośląsko-Zagłębiowskiej Metropolii</a:t>
            </a:r>
            <a:br>
              <a:rPr lang="pl-PL" altLang="pl-PL" sz="2400" b="1" dirty="0">
                <a:solidFill>
                  <a:srgbClr val="FFFFFF"/>
                </a:solidFill>
                <a:latin typeface="+mn-lt"/>
              </a:rPr>
            </a:br>
            <a:r>
              <a:rPr lang="pl-PL" altLang="pl-PL" sz="2400" b="1" dirty="0">
                <a:solidFill>
                  <a:srgbClr val="FFFFFF"/>
                </a:solidFill>
                <a:latin typeface="+mn-lt"/>
              </a:rPr>
              <a:t>ds. nowej mobilności</a:t>
            </a:r>
          </a:p>
        </p:txBody>
      </p:sp>
    </p:spTree>
    <p:extLst>
      <p:ext uri="{BB962C8B-B14F-4D97-AF65-F5344CB8AC3E}">
        <p14:creationId xmlns:p14="http://schemas.microsoft.com/office/powerpoint/2010/main" val="95813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7ED01DE-8F3D-4D4B-BEEF-5DA9825252AD}"/>
              </a:ext>
            </a:extLst>
          </p:cNvPr>
          <p:cNvPicPr>
            <a:picLocks noChangeAspect="1"/>
          </p:cNvPicPr>
          <p:nvPr/>
        </p:nvPicPr>
        <p:blipFill>
          <a:blip r:embed="rId2"/>
          <a:stretch>
            <a:fillRect/>
          </a:stretch>
        </p:blipFill>
        <p:spPr>
          <a:xfrm>
            <a:off x="5658931" y="3519306"/>
            <a:ext cx="2907616" cy="2697061"/>
          </a:xfrm>
          <a:prstGeom prst="rect">
            <a:avLst/>
          </a:prstGeom>
        </p:spPr>
      </p:pic>
      <p:sp>
        <p:nvSpPr>
          <p:cNvPr id="7" name="Symbol zastępczy tekstu 6">
            <a:extLst>
              <a:ext uri="{FF2B5EF4-FFF2-40B4-BE49-F238E27FC236}">
                <a16:creationId xmlns:a16="http://schemas.microsoft.com/office/drawing/2014/main" id="{A1357E0C-2E44-AF8B-F72C-066D50EC4292}"/>
              </a:ext>
            </a:extLst>
          </p:cNvPr>
          <p:cNvSpPr>
            <a:spLocks noGrp="1"/>
          </p:cNvSpPr>
          <p:nvPr>
            <p:ph type="body" sz="quarter" idx="11"/>
          </p:nvPr>
        </p:nvSpPr>
        <p:spPr>
          <a:xfrm>
            <a:off x="198408" y="3116046"/>
            <a:ext cx="2639683" cy="806520"/>
          </a:xfrm>
        </p:spPr>
        <p:txBody>
          <a:bodyPr>
            <a:normAutofit/>
          </a:bodyPr>
          <a:lstStyle/>
          <a:p>
            <a:pPr marL="0" indent="0" algn="ctr">
              <a:buNone/>
            </a:pPr>
            <a:r>
              <a:rPr lang="pl-PL" sz="2800" b="1" u="sng" dirty="0">
                <a:solidFill>
                  <a:schemeClr val="bg1"/>
                </a:solidFill>
                <a:latin typeface="+mj-lt"/>
              </a:rPr>
              <a:t>Metropolia</a:t>
            </a:r>
          </a:p>
          <a:p>
            <a:pPr marL="0" indent="0" algn="ctr">
              <a:buNone/>
            </a:pPr>
            <a:r>
              <a:rPr lang="pl-PL" sz="2800" b="1" dirty="0">
                <a:solidFill>
                  <a:schemeClr val="bg1"/>
                </a:solidFill>
                <a:latin typeface="+mj-lt"/>
              </a:rPr>
              <a:t>Co nas określa?</a:t>
            </a:r>
          </a:p>
        </p:txBody>
      </p:sp>
      <p:sp>
        <p:nvSpPr>
          <p:cNvPr id="8" name="Symbol zastępczy tekstu 1">
            <a:extLst>
              <a:ext uri="{FF2B5EF4-FFF2-40B4-BE49-F238E27FC236}">
                <a16:creationId xmlns:a16="http://schemas.microsoft.com/office/drawing/2014/main" id="{DA846A4A-0111-7D3C-7A86-EAD25E7A1607}"/>
              </a:ext>
            </a:extLst>
          </p:cNvPr>
          <p:cNvSpPr txBox="1">
            <a:spLocks/>
          </p:cNvSpPr>
          <p:nvPr/>
        </p:nvSpPr>
        <p:spPr>
          <a:xfrm>
            <a:off x="3234906" y="477731"/>
            <a:ext cx="5503652" cy="3325048"/>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buFont typeface="Arial" panose="020B0604020202020204" pitchFamily="34" charset="0"/>
              <a:buNone/>
              <a:defRPr sz="2000" kern="1200" baseline="0">
                <a:solidFill>
                  <a:schemeClr val="bg1"/>
                </a:solidFill>
                <a:latin typeface="Bree Serif"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pl-PL" sz="2400" dirty="0">
                <a:solidFill>
                  <a:srgbClr val="001488"/>
                </a:solidFill>
                <a:latin typeface="+mn-lt"/>
              </a:rPr>
              <a:t>pierwsza i jedyna w Polsce</a:t>
            </a:r>
            <a:br>
              <a:rPr lang="pl-PL" sz="2400" dirty="0">
                <a:solidFill>
                  <a:srgbClr val="001488"/>
                </a:solidFill>
                <a:latin typeface="+mn-lt"/>
              </a:rPr>
            </a:br>
            <a:r>
              <a:rPr lang="pl-PL" sz="2400" dirty="0">
                <a:solidFill>
                  <a:srgbClr val="001488"/>
                </a:solidFill>
                <a:latin typeface="+mn-lt"/>
              </a:rPr>
              <a:t>ustawa metropolitalna</a:t>
            </a:r>
          </a:p>
          <a:p>
            <a:endParaRPr lang="pl-PL" sz="2400" dirty="0">
              <a:solidFill>
                <a:srgbClr val="001488"/>
              </a:solidFill>
              <a:latin typeface="+mn-lt"/>
            </a:endParaRPr>
          </a:p>
          <a:p>
            <a:pPr marL="342900" indent="-342900">
              <a:buFont typeface="Wingdings" panose="05000000000000000000" pitchFamily="2" charset="2"/>
              <a:buChar char="§"/>
            </a:pPr>
            <a:r>
              <a:rPr lang="pl-PL" sz="2400" dirty="0">
                <a:solidFill>
                  <a:srgbClr val="001488"/>
                </a:solidFill>
                <a:latin typeface="+mn-lt"/>
              </a:rPr>
              <a:t>2554 km² powierzchni</a:t>
            </a:r>
          </a:p>
          <a:p>
            <a:pPr marL="342900" indent="-342900">
              <a:buFont typeface="Wingdings" panose="05000000000000000000" pitchFamily="2" charset="2"/>
              <a:buChar char="§"/>
            </a:pPr>
            <a:endParaRPr lang="pl-PL" sz="2400" dirty="0">
              <a:solidFill>
                <a:srgbClr val="001488"/>
              </a:solidFill>
              <a:latin typeface="+mn-lt"/>
            </a:endParaRPr>
          </a:p>
          <a:p>
            <a:pPr marL="342900" indent="-342900">
              <a:buFont typeface="Wingdings" panose="05000000000000000000" pitchFamily="2" charset="2"/>
              <a:buChar char="§"/>
            </a:pPr>
            <a:r>
              <a:rPr lang="pl-PL" sz="2400" dirty="0">
                <a:solidFill>
                  <a:srgbClr val="001488"/>
                </a:solidFill>
                <a:latin typeface="+mn-lt"/>
              </a:rPr>
              <a:t>Ponad 2 mln mieszkańców</a:t>
            </a:r>
          </a:p>
          <a:p>
            <a:endParaRPr lang="pl-PL" sz="2400" dirty="0">
              <a:solidFill>
                <a:srgbClr val="001488"/>
              </a:solidFill>
              <a:latin typeface="+mn-lt"/>
            </a:endParaRPr>
          </a:p>
          <a:p>
            <a:pPr marL="342900" indent="-342900">
              <a:buFont typeface="Wingdings" panose="05000000000000000000" pitchFamily="2" charset="2"/>
              <a:buChar char="§"/>
            </a:pPr>
            <a:r>
              <a:rPr lang="pl-PL" sz="2400" dirty="0">
                <a:solidFill>
                  <a:srgbClr val="001488"/>
                </a:solidFill>
                <a:latin typeface="+mn-lt"/>
              </a:rPr>
              <a:t>41 gmin, w tym 13 miast </a:t>
            </a:r>
            <a:br>
              <a:rPr lang="pl-PL" sz="2400" dirty="0">
                <a:solidFill>
                  <a:srgbClr val="001488"/>
                </a:solidFill>
                <a:latin typeface="+mn-lt"/>
              </a:rPr>
            </a:br>
            <a:r>
              <a:rPr lang="pl-PL" sz="2400" dirty="0">
                <a:solidFill>
                  <a:srgbClr val="001488"/>
                </a:solidFill>
                <a:latin typeface="+mn-lt"/>
              </a:rPr>
              <a:t>na prawach powiatu</a:t>
            </a:r>
          </a:p>
        </p:txBody>
      </p:sp>
    </p:spTree>
    <p:extLst>
      <p:ext uri="{BB962C8B-B14F-4D97-AF65-F5344CB8AC3E}">
        <p14:creationId xmlns:p14="http://schemas.microsoft.com/office/powerpoint/2010/main" val="369254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3B59B61-F7F5-5441-A2A3-721059502845}"/>
              </a:ext>
            </a:extLst>
          </p:cNvPr>
          <p:cNvSpPr>
            <a:spLocks noGrp="1"/>
          </p:cNvSpPr>
          <p:nvPr>
            <p:ph type="body" sz="quarter" idx="11"/>
          </p:nvPr>
        </p:nvSpPr>
        <p:spPr>
          <a:xfrm>
            <a:off x="421875" y="2760503"/>
            <a:ext cx="2196601" cy="1336993"/>
          </a:xfrm>
        </p:spPr>
        <p:txBody>
          <a:bodyPr>
            <a:normAutofit/>
          </a:bodyPr>
          <a:lstStyle/>
          <a:p>
            <a:pPr algn="ctr"/>
            <a:r>
              <a:rPr lang="pl-PL" sz="2800" b="1" dirty="0">
                <a:latin typeface="+mn-lt"/>
              </a:rPr>
              <a:t>Jakie gminy tworzą Metropolię?</a:t>
            </a:r>
          </a:p>
        </p:txBody>
      </p:sp>
      <p:pic>
        <p:nvPicPr>
          <p:cNvPr id="4" name="Obraz 3">
            <a:extLst>
              <a:ext uri="{FF2B5EF4-FFF2-40B4-BE49-F238E27FC236}">
                <a16:creationId xmlns:a16="http://schemas.microsoft.com/office/drawing/2014/main" id="{5FF71ECD-7606-4948-93AF-B2A6B8D8C656}"/>
              </a:ext>
            </a:extLst>
          </p:cNvPr>
          <p:cNvPicPr>
            <a:picLocks noChangeAspect="1"/>
          </p:cNvPicPr>
          <p:nvPr/>
        </p:nvPicPr>
        <p:blipFill>
          <a:blip r:embed="rId2"/>
          <a:stretch>
            <a:fillRect/>
          </a:stretch>
        </p:blipFill>
        <p:spPr>
          <a:xfrm>
            <a:off x="5092432" y="3522520"/>
            <a:ext cx="3694946" cy="3160553"/>
          </a:xfrm>
          <a:prstGeom prst="rect">
            <a:avLst/>
          </a:prstGeom>
        </p:spPr>
      </p:pic>
      <p:sp>
        <p:nvSpPr>
          <p:cNvPr id="8" name="pole tekstowe 7">
            <a:extLst>
              <a:ext uri="{FF2B5EF4-FFF2-40B4-BE49-F238E27FC236}">
                <a16:creationId xmlns:a16="http://schemas.microsoft.com/office/drawing/2014/main" id="{86AFC13F-1432-48D1-B054-244ED18AA79D}"/>
              </a:ext>
            </a:extLst>
          </p:cNvPr>
          <p:cNvSpPr txBox="1"/>
          <p:nvPr/>
        </p:nvSpPr>
        <p:spPr>
          <a:xfrm>
            <a:off x="3547195" y="236556"/>
            <a:ext cx="4087182" cy="3285964"/>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800"/>
              </a:spcAft>
              <a:buClrTx/>
              <a:buSzTx/>
              <a:buFontTx/>
              <a:buNone/>
              <a:tabLst/>
              <a:defRPr/>
            </a:pPr>
            <a: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t>Będzin, Bieruń, Bobrowniki, Bojszowy, Bytom, </a:t>
            </a:r>
            <a:b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br>
            <a: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t>Chełm Śląski, Chorzów, Czeladź, Dąbrowa Górnicza, Gierałtowice, Gliwice, Imielin, Katowice, Knurów, Kobiór, Lędziny, Łaziska Górne, Mierzęcice, Mikołów, Mysłowice, Ożarowice, Piekary Śląskie, Pilchowice, Psary, Pyskowice, Radzionków, Ruda Śląska, Rudziniec, Siemianowice Śląskie, Siewierz, Sławków, Sosnowiec, Sośnicowice, Świerklaniec, Świętochłowice, Tarnowskie Góry, Tychy,</a:t>
            </a:r>
            <a:r>
              <a:rPr lang="pl-PL" sz="1400" dirty="0">
                <a:solidFill>
                  <a:srgbClr val="001488"/>
                </a:solidFill>
                <a:ea typeface="Calibri" panose="020F0502020204030204" pitchFamily="34" charset="0"/>
                <a:cs typeface="Times New Roman" panose="02020603050405020304" pitchFamily="18" charset="0"/>
              </a:rPr>
              <a:t> </a:t>
            </a:r>
            <a: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t>Wojkowice, </a:t>
            </a:r>
            <a:b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br>
            <a:r>
              <a:rPr kumimoji="0" lang="pl-PL" sz="1400" b="0" i="0" u="none" strike="noStrike" kern="1200" cap="none" spc="0" normalizeH="0" baseline="0" noProof="0" dirty="0">
                <a:ln>
                  <a:noFill/>
                </a:ln>
                <a:solidFill>
                  <a:srgbClr val="001488"/>
                </a:solidFill>
                <a:effectLst/>
                <a:uLnTx/>
                <a:uFillTx/>
                <a:ea typeface="Calibri" panose="020F0502020204030204" pitchFamily="34" charset="0"/>
                <a:cs typeface="Times New Roman" panose="02020603050405020304" pitchFamily="18" charset="0"/>
              </a:rPr>
              <a:t>Wyry, Zabrze, Zbrosławice</a:t>
            </a:r>
          </a:p>
        </p:txBody>
      </p:sp>
    </p:spTree>
    <p:extLst>
      <p:ext uri="{BB962C8B-B14F-4D97-AF65-F5344CB8AC3E}">
        <p14:creationId xmlns:p14="http://schemas.microsoft.com/office/powerpoint/2010/main" val="19332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15D9F7-9049-4742-A60F-4435398487FD}"/>
              </a:ext>
            </a:extLst>
          </p:cNvPr>
          <p:cNvSpPr>
            <a:spLocks noGrp="1"/>
          </p:cNvSpPr>
          <p:nvPr>
            <p:ph type="body" sz="quarter" idx="10"/>
          </p:nvPr>
        </p:nvSpPr>
        <p:spPr>
          <a:xfrm>
            <a:off x="413249" y="319177"/>
            <a:ext cx="8317504" cy="6314536"/>
          </a:xfrm>
        </p:spPr>
        <p:txBody>
          <a:bodyPr>
            <a:normAutofit fontScale="25000" lnSpcReduction="20000"/>
          </a:bodyPr>
          <a:lstStyle/>
          <a:p>
            <a:pPr>
              <a:lnSpc>
                <a:spcPct val="100000"/>
              </a:lnSpc>
            </a:pPr>
            <a:r>
              <a:rPr lang="pl-PL" sz="12800" b="1" dirty="0">
                <a:effectLst/>
                <a:latin typeface="+mn-lt"/>
                <a:ea typeface="Calibri" panose="020F0502020204030204" pitchFamily="34" charset="0"/>
              </a:rPr>
              <a:t>Ramowy program realizacji dróg rowerowych o charakterze metropolitalnym</a:t>
            </a:r>
          </a:p>
          <a:p>
            <a:pPr>
              <a:lnSpc>
                <a:spcPct val="100000"/>
              </a:lnSpc>
            </a:pPr>
            <a:endParaRPr lang="pl-PL" sz="9600" b="1" dirty="0">
              <a:effectLst/>
              <a:latin typeface="+mn-lt"/>
              <a:ea typeface="Calibri" panose="020F0502020204030204" pitchFamily="34" charset="0"/>
            </a:endParaRPr>
          </a:p>
          <a:p>
            <a:pPr>
              <a:lnSpc>
                <a:spcPct val="100000"/>
              </a:lnSpc>
            </a:pPr>
            <a:endParaRPr lang="pl-PL" sz="3100" b="1" dirty="0">
              <a:latin typeface="+mn-lt"/>
            </a:endParaRPr>
          </a:p>
          <a:p>
            <a:pPr>
              <a:lnSpc>
                <a:spcPct val="100000"/>
              </a:lnSpc>
            </a:pPr>
            <a:endParaRPr lang="pl-PL" sz="3100" b="1" dirty="0">
              <a:latin typeface="+mn-lt"/>
            </a:endParaRPr>
          </a:p>
          <a:p>
            <a:pPr marL="1143000" indent="-1143000" algn="l">
              <a:lnSpc>
                <a:spcPct val="100000"/>
              </a:lnSpc>
              <a:buFont typeface="Wingdings" panose="05000000000000000000" pitchFamily="2" charset="2"/>
              <a:buChar char="§"/>
            </a:pPr>
            <a:r>
              <a:rPr lang="pl-PL" sz="9600" dirty="0">
                <a:solidFill>
                  <a:srgbClr val="001488"/>
                </a:solidFill>
                <a:latin typeface="+mn-lt"/>
              </a:rPr>
              <a:t>przyjęty uchwałą Zgromadzenia GZM</a:t>
            </a:r>
          </a:p>
          <a:p>
            <a:pPr marL="571500" indent="-571500" algn="l">
              <a:lnSpc>
                <a:spcPct val="100000"/>
              </a:lnSpc>
              <a:buFont typeface="Arial" panose="020B0604020202020204" pitchFamily="34" charset="0"/>
              <a:buChar char="•"/>
            </a:pPr>
            <a:endParaRPr lang="pl-PL" sz="9600" dirty="0">
              <a:solidFill>
                <a:srgbClr val="001488"/>
              </a:solidFill>
              <a:latin typeface="+mn-lt"/>
            </a:endParaRPr>
          </a:p>
          <a:p>
            <a:pPr marL="1143000" indent="-1143000" algn="l">
              <a:lnSpc>
                <a:spcPct val="100000"/>
              </a:lnSpc>
              <a:buFont typeface="Wingdings" panose="05000000000000000000" pitchFamily="2" charset="2"/>
              <a:buChar char="§"/>
            </a:pPr>
            <a:r>
              <a:rPr lang="pl-PL" sz="9600" dirty="0">
                <a:solidFill>
                  <a:srgbClr val="001488"/>
                </a:solidFill>
                <a:latin typeface="+mn-lt"/>
              </a:rPr>
              <a:t>precyzyjnie określony jest podział ról w procesie tworzenia dróg – inwestorem jest gmina, stroną dotującą do 100% wartości inwestycji jest GZM</a:t>
            </a:r>
          </a:p>
          <a:p>
            <a:pPr marL="1143000" indent="-1143000" algn="l">
              <a:lnSpc>
                <a:spcPct val="100000"/>
              </a:lnSpc>
              <a:buFont typeface="Wingdings" panose="05000000000000000000" pitchFamily="2" charset="2"/>
              <a:buChar char="§"/>
            </a:pPr>
            <a:endParaRPr lang="pl-PL" sz="9600" dirty="0">
              <a:solidFill>
                <a:srgbClr val="001488"/>
              </a:solidFill>
              <a:latin typeface="+mn-lt"/>
            </a:endParaRPr>
          </a:p>
          <a:p>
            <a:pPr marL="1143000" indent="-1143000" algn="l">
              <a:lnSpc>
                <a:spcPct val="100000"/>
              </a:lnSpc>
              <a:buFont typeface="Wingdings" panose="05000000000000000000" pitchFamily="2" charset="2"/>
              <a:buChar char="§"/>
            </a:pPr>
            <a:r>
              <a:rPr lang="pl-PL" sz="9600" dirty="0">
                <a:solidFill>
                  <a:srgbClr val="001488"/>
                </a:solidFill>
                <a:latin typeface="+mn-lt"/>
              </a:rPr>
              <a:t>koszty koncepcji technicznych w całości </a:t>
            </a:r>
            <a:br>
              <a:rPr lang="pl-PL" sz="9600" dirty="0">
                <a:solidFill>
                  <a:srgbClr val="001488"/>
                </a:solidFill>
                <a:latin typeface="+mn-lt"/>
              </a:rPr>
            </a:br>
            <a:r>
              <a:rPr lang="pl-PL" sz="9600" dirty="0">
                <a:solidFill>
                  <a:srgbClr val="001488"/>
                </a:solidFill>
                <a:latin typeface="+mn-lt"/>
              </a:rPr>
              <a:t>po stronie GZM</a:t>
            </a:r>
          </a:p>
          <a:p>
            <a:pPr marL="1143000" indent="-1143000" algn="l">
              <a:lnSpc>
                <a:spcPct val="100000"/>
              </a:lnSpc>
              <a:buFont typeface="Wingdings" panose="05000000000000000000" pitchFamily="2" charset="2"/>
              <a:buChar char="§"/>
            </a:pPr>
            <a:endParaRPr lang="pl-PL" sz="9600" dirty="0">
              <a:solidFill>
                <a:srgbClr val="001488"/>
              </a:solidFill>
              <a:latin typeface="+mn-lt"/>
            </a:endParaRPr>
          </a:p>
          <a:p>
            <a:pPr marL="1143000" indent="-1143000" algn="l">
              <a:lnSpc>
                <a:spcPct val="100000"/>
              </a:lnSpc>
              <a:buFont typeface="Wingdings" panose="05000000000000000000" pitchFamily="2" charset="2"/>
              <a:buChar char="§"/>
            </a:pPr>
            <a:r>
              <a:rPr lang="pl-PL" sz="9600" dirty="0">
                <a:solidFill>
                  <a:srgbClr val="001488"/>
                </a:solidFill>
                <a:latin typeface="+mn-lt"/>
              </a:rPr>
              <a:t>dofinansowane projekty muszą być zgodne </a:t>
            </a:r>
            <a:br>
              <a:rPr lang="pl-PL" sz="9600" dirty="0">
                <a:solidFill>
                  <a:srgbClr val="001488"/>
                </a:solidFill>
                <a:latin typeface="+mn-lt"/>
              </a:rPr>
            </a:br>
            <a:r>
              <a:rPr lang="pl-PL" sz="9600" dirty="0">
                <a:solidFill>
                  <a:srgbClr val="001488"/>
                </a:solidFill>
                <a:latin typeface="+mn-lt"/>
              </a:rPr>
              <a:t>ze standardami infrastruktury, przyjętymi przez GZM</a:t>
            </a:r>
          </a:p>
          <a:p>
            <a:pPr marL="1143000" indent="-1143000" algn="l">
              <a:lnSpc>
                <a:spcPct val="100000"/>
              </a:lnSpc>
              <a:buFont typeface="Wingdings" panose="05000000000000000000" pitchFamily="2" charset="2"/>
              <a:buChar char="§"/>
            </a:pPr>
            <a:endParaRPr lang="pl-PL" sz="11200" dirty="0">
              <a:solidFill>
                <a:srgbClr val="001488"/>
              </a:solidFill>
              <a:latin typeface="+mn-lt"/>
            </a:endParaRPr>
          </a:p>
          <a:p>
            <a:pPr marL="1143000" indent="-1143000" algn="l">
              <a:lnSpc>
                <a:spcPct val="100000"/>
              </a:lnSpc>
              <a:buFont typeface="Wingdings" panose="05000000000000000000" pitchFamily="2" charset="2"/>
              <a:buChar char="§"/>
            </a:pPr>
            <a:r>
              <a:rPr lang="pl-PL" sz="9600" dirty="0">
                <a:solidFill>
                  <a:srgbClr val="001488"/>
                </a:solidFill>
                <a:latin typeface="+mn-lt"/>
              </a:rPr>
              <a:t>strona społeczna oraz NGO jest pełnoprawnym uczestnikiem procesu tworzenia dróg rowerowych</a:t>
            </a:r>
          </a:p>
        </p:txBody>
      </p:sp>
    </p:spTree>
    <p:extLst>
      <p:ext uri="{BB962C8B-B14F-4D97-AF65-F5344CB8AC3E}">
        <p14:creationId xmlns:p14="http://schemas.microsoft.com/office/powerpoint/2010/main" val="139060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5D76D3-9477-4617-8E1C-7ACDD25E52C8}"/>
              </a:ext>
            </a:extLst>
          </p:cNvPr>
          <p:cNvSpPr>
            <a:spLocks noGrp="1"/>
          </p:cNvSpPr>
          <p:nvPr>
            <p:ph type="body" sz="quarter" idx="10"/>
          </p:nvPr>
        </p:nvSpPr>
        <p:spPr>
          <a:xfrm>
            <a:off x="413249" y="292682"/>
            <a:ext cx="8317504" cy="796764"/>
          </a:xfrm>
        </p:spPr>
        <p:txBody>
          <a:bodyPr/>
          <a:lstStyle/>
          <a:p>
            <a:r>
              <a:rPr lang="pl-PL" dirty="0">
                <a:solidFill>
                  <a:srgbClr val="D8006E"/>
                </a:solidFill>
                <a:latin typeface="+mj-lt"/>
              </a:rPr>
              <a:t>Ramowy program</a:t>
            </a:r>
          </a:p>
        </p:txBody>
      </p:sp>
      <p:sp>
        <p:nvSpPr>
          <p:cNvPr id="3" name="Symbol zastępczy tekstu 2">
            <a:extLst>
              <a:ext uri="{FF2B5EF4-FFF2-40B4-BE49-F238E27FC236}">
                <a16:creationId xmlns:a16="http://schemas.microsoft.com/office/drawing/2014/main" id="{2BC8A7AD-8BDB-1411-49A9-741B18FE3526}"/>
              </a:ext>
            </a:extLst>
          </p:cNvPr>
          <p:cNvSpPr>
            <a:spLocks noGrp="1"/>
          </p:cNvSpPr>
          <p:nvPr>
            <p:ph type="body" sz="quarter" idx="11"/>
          </p:nvPr>
        </p:nvSpPr>
        <p:spPr>
          <a:xfrm>
            <a:off x="413249" y="1733909"/>
            <a:ext cx="3468638" cy="3631721"/>
          </a:xfrm>
        </p:spPr>
        <p:txBody>
          <a:bodyPr numCol="1"/>
          <a:lstStyle/>
          <a:p>
            <a:r>
              <a:rPr lang="pl-PL" b="1" u="sng" dirty="0">
                <a:solidFill>
                  <a:srgbClr val="001488"/>
                </a:solidFill>
                <a:latin typeface="+mn-lt"/>
              </a:rPr>
              <a:t>Metropolia</a:t>
            </a:r>
          </a:p>
          <a:p>
            <a:endParaRPr lang="pl-PL" b="1" u="sng"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Koordynator prac</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Finansujący</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Układa plan strategiczny</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Przygotowuje koncepcje techniczne</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Zapewnia promocję inwestycji</a:t>
            </a:r>
          </a:p>
          <a:p>
            <a:endParaRPr lang="pl-PL" dirty="0">
              <a:solidFill>
                <a:srgbClr val="001488"/>
              </a:solidFill>
              <a:latin typeface="+mn-lt"/>
            </a:endParaRPr>
          </a:p>
        </p:txBody>
      </p:sp>
      <p:sp>
        <p:nvSpPr>
          <p:cNvPr id="4" name="Symbol zastępczy tekstu 2">
            <a:extLst>
              <a:ext uri="{FF2B5EF4-FFF2-40B4-BE49-F238E27FC236}">
                <a16:creationId xmlns:a16="http://schemas.microsoft.com/office/drawing/2014/main" id="{E2968468-09B6-8F4B-D14E-CACDA88175C4}"/>
              </a:ext>
            </a:extLst>
          </p:cNvPr>
          <p:cNvSpPr txBox="1">
            <a:spLocks/>
          </p:cNvSpPr>
          <p:nvPr/>
        </p:nvSpPr>
        <p:spPr>
          <a:xfrm>
            <a:off x="5262113" y="1733909"/>
            <a:ext cx="3468638" cy="3631721"/>
          </a:xfrm>
          <a:prstGeom prst="rect">
            <a:avLst/>
          </a:prstGeom>
        </p:spPr>
        <p:txBody>
          <a:bodyPr vert="horz" lIns="0" tIns="0" rIns="0" bIns="0" numCol="1" rtlCol="0">
            <a:normAutofit/>
          </a:bodyPr>
          <a:lstStyle>
            <a:lvl1pPr marL="0" indent="0" algn="l" defTabSz="914400" rtl="0" eaLnBrk="1" latinLnBrk="0" hangingPunct="1">
              <a:lnSpc>
                <a:spcPct val="90000"/>
              </a:lnSpc>
              <a:spcBef>
                <a:spcPts val="0"/>
              </a:spcBef>
              <a:buFont typeface="Arial" panose="020B0604020202020204" pitchFamily="34" charset="0"/>
              <a:buNone/>
              <a:defRPr sz="2000" kern="1200" baseline="0">
                <a:solidFill>
                  <a:schemeClr val="bg1"/>
                </a:solidFill>
                <a:latin typeface="Bree Serif"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u="sng" dirty="0">
                <a:solidFill>
                  <a:srgbClr val="001488"/>
                </a:solidFill>
                <a:latin typeface="+mn-lt"/>
              </a:rPr>
              <a:t>Gmina</a:t>
            </a:r>
          </a:p>
          <a:p>
            <a:endParaRPr lang="pl-PL" b="1" u="sng"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Inwestor</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Nabywający teren</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Ustala zagospodarowanie przestrzenne</a:t>
            </a:r>
          </a:p>
          <a:p>
            <a:pPr marL="342900" indent="-342900">
              <a:buFont typeface="Wingdings" panose="05000000000000000000" pitchFamily="2" charset="2"/>
              <a:buChar char="§"/>
            </a:pPr>
            <a:endParaRPr lang="pl-PL" dirty="0">
              <a:solidFill>
                <a:srgbClr val="001488"/>
              </a:solidFill>
              <a:latin typeface="+mn-lt"/>
            </a:endParaRPr>
          </a:p>
          <a:p>
            <a:pPr marL="342900" indent="-342900">
              <a:buFont typeface="Wingdings" panose="05000000000000000000" pitchFamily="2" charset="2"/>
              <a:buChar char="§"/>
            </a:pPr>
            <a:r>
              <a:rPr lang="pl-PL" dirty="0">
                <a:solidFill>
                  <a:srgbClr val="001488"/>
                </a:solidFill>
                <a:latin typeface="+mn-lt"/>
              </a:rPr>
              <a:t>Dostosowuje standard do wytycznych GZM</a:t>
            </a:r>
          </a:p>
          <a:p>
            <a:endParaRPr lang="pl-PL" dirty="0">
              <a:solidFill>
                <a:srgbClr val="001488"/>
              </a:solidFill>
              <a:latin typeface="+mn-lt"/>
            </a:endParaRPr>
          </a:p>
        </p:txBody>
      </p:sp>
    </p:spTree>
    <p:extLst>
      <p:ext uri="{BB962C8B-B14F-4D97-AF65-F5344CB8AC3E}">
        <p14:creationId xmlns:p14="http://schemas.microsoft.com/office/powerpoint/2010/main" val="327110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Łącznik prosty 72">
            <a:extLst>
              <a:ext uri="{FF2B5EF4-FFF2-40B4-BE49-F238E27FC236}">
                <a16:creationId xmlns:a16="http://schemas.microsoft.com/office/drawing/2014/main" id="{347E9A71-B4F5-4E02-8C24-D7690990C51A}"/>
              </a:ext>
            </a:extLst>
          </p:cNvPr>
          <p:cNvCxnSpPr>
            <a:cxnSpLocks/>
          </p:cNvCxnSpPr>
          <p:nvPr/>
        </p:nvCxnSpPr>
        <p:spPr>
          <a:xfrm>
            <a:off x="8038509" y="3238640"/>
            <a:ext cx="0" cy="2532301"/>
          </a:xfrm>
          <a:prstGeom prst="line">
            <a:avLst/>
          </a:prstGeom>
          <a:ln w="76200">
            <a:solidFill>
              <a:srgbClr val="D7006D"/>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Łącznik prosty 71">
            <a:extLst>
              <a:ext uri="{FF2B5EF4-FFF2-40B4-BE49-F238E27FC236}">
                <a16:creationId xmlns:a16="http://schemas.microsoft.com/office/drawing/2014/main" id="{0F847D19-5641-4DD2-AF1A-7857F061E81D}"/>
              </a:ext>
            </a:extLst>
          </p:cNvPr>
          <p:cNvCxnSpPr>
            <a:cxnSpLocks/>
          </p:cNvCxnSpPr>
          <p:nvPr/>
        </p:nvCxnSpPr>
        <p:spPr>
          <a:xfrm>
            <a:off x="6057798" y="3238640"/>
            <a:ext cx="0" cy="2570835"/>
          </a:xfrm>
          <a:prstGeom prst="line">
            <a:avLst/>
          </a:prstGeom>
          <a:ln w="76200">
            <a:solidFill>
              <a:srgbClr val="D7006D"/>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Łącznik prosty 2">
            <a:extLst>
              <a:ext uri="{FF2B5EF4-FFF2-40B4-BE49-F238E27FC236}">
                <a16:creationId xmlns:a16="http://schemas.microsoft.com/office/drawing/2014/main" id="{D2D7E532-FA73-4AA0-8B7A-6A7FE2B3BBFA}"/>
              </a:ext>
            </a:extLst>
          </p:cNvPr>
          <p:cNvCxnSpPr>
            <a:cxnSpLocks/>
          </p:cNvCxnSpPr>
          <p:nvPr/>
        </p:nvCxnSpPr>
        <p:spPr>
          <a:xfrm flipH="1">
            <a:off x="4006228" y="3402000"/>
            <a:ext cx="1316" cy="2390600"/>
          </a:xfrm>
          <a:prstGeom prst="line">
            <a:avLst/>
          </a:prstGeom>
          <a:ln w="76200">
            <a:solidFill>
              <a:srgbClr val="D7006D"/>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 name="Grupa 24">
            <a:extLst>
              <a:ext uri="{FF2B5EF4-FFF2-40B4-BE49-F238E27FC236}">
                <a16:creationId xmlns:a16="http://schemas.microsoft.com/office/drawing/2014/main" id="{9A1E4893-A65A-4993-8065-1D14D1471891}"/>
              </a:ext>
            </a:extLst>
          </p:cNvPr>
          <p:cNvGrpSpPr/>
          <p:nvPr/>
        </p:nvGrpSpPr>
        <p:grpSpPr>
          <a:xfrm>
            <a:off x="92632" y="3233415"/>
            <a:ext cx="1257324" cy="1079267"/>
            <a:chOff x="7462632" y="4037415"/>
            <a:chExt cx="2191484" cy="1881136"/>
          </a:xfrm>
          <a:solidFill>
            <a:schemeClr val="bg1"/>
          </a:solidFill>
          <a:effectLst>
            <a:glow rad="228600">
              <a:schemeClr val="accent3">
                <a:satMod val="175000"/>
                <a:alpha val="40000"/>
              </a:schemeClr>
            </a:glow>
          </a:effectLst>
        </p:grpSpPr>
        <p:sp>
          <p:nvSpPr>
            <p:cNvPr id="26" name="Sześciokąt 25">
              <a:extLst>
                <a:ext uri="{FF2B5EF4-FFF2-40B4-BE49-F238E27FC236}">
                  <a16:creationId xmlns:a16="http://schemas.microsoft.com/office/drawing/2014/main" id="{C2792323-D08C-4789-8A2E-139037270225}"/>
                </a:ext>
              </a:extLst>
            </p:cNvPr>
            <p:cNvSpPr/>
            <p:nvPr/>
          </p:nvSpPr>
          <p:spPr>
            <a:xfrm>
              <a:off x="7462632" y="4037415"/>
              <a:ext cx="2191484" cy="1881136"/>
            </a:xfrm>
            <a:prstGeom prst="hexagon">
              <a:avLst>
                <a:gd name="adj" fmla="val 25000"/>
                <a:gd name="vf" fmla="val 11547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Sześciokąt 4">
              <a:extLst>
                <a:ext uri="{FF2B5EF4-FFF2-40B4-BE49-F238E27FC236}">
                  <a16:creationId xmlns:a16="http://schemas.microsoft.com/office/drawing/2014/main" id="{FA546159-73B1-4C38-99B4-7EC29EA532C2}"/>
                </a:ext>
              </a:extLst>
            </p:cNvPr>
            <p:cNvSpPr txBox="1"/>
            <p:nvPr/>
          </p:nvSpPr>
          <p:spPr>
            <a:xfrm>
              <a:off x="7802017" y="4328738"/>
              <a:ext cx="1512714" cy="1298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endParaRPr lang="pl-PL" sz="2001"/>
            </a:p>
          </p:txBody>
        </p:sp>
      </p:grpSp>
      <p:pic>
        <p:nvPicPr>
          <p:cNvPr id="5" name="Obraz 4">
            <a:extLst>
              <a:ext uri="{FF2B5EF4-FFF2-40B4-BE49-F238E27FC236}">
                <a16:creationId xmlns:a16="http://schemas.microsoft.com/office/drawing/2014/main" id="{2EC494CE-EE5D-4C3C-8E35-4C2A9D95C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37" y="3084294"/>
            <a:ext cx="998799" cy="1295265"/>
          </a:xfrm>
          <a:prstGeom prst="rect">
            <a:avLst/>
          </a:prstGeom>
          <a:effectLst/>
        </p:spPr>
      </p:pic>
      <p:grpSp>
        <p:nvGrpSpPr>
          <p:cNvPr id="28" name="Grupa 27">
            <a:extLst>
              <a:ext uri="{FF2B5EF4-FFF2-40B4-BE49-F238E27FC236}">
                <a16:creationId xmlns:a16="http://schemas.microsoft.com/office/drawing/2014/main" id="{4AD8A43A-18FE-4CE2-AEFE-EEBEE5F29A31}"/>
              </a:ext>
            </a:extLst>
          </p:cNvPr>
          <p:cNvGrpSpPr/>
          <p:nvPr/>
        </p:nvGrpSpPr>
        <p:grpSpPr>
          <a:xfrm>
            <a:off x="7418843" y="3234025"/>
            <a:ext cx="1257324" cy="1079267"/>
            <a:chOff x="7462632" y="4037415"/>
            <a:chExt cx="2191484" cy="1881136"/>
          </a:xfrm>
          <a:solidFill>
            <a:schemeClr val="bg1"/>
          </a:solidFill>
          <a:effectLst>
            <a:glow rad="228600">
              <a:schemeClr val="accent3">
                <a:satMod val="175000"/>
                <a:alpha val="40000"/>
              </a:schemeClr>
            </a:glow>
          </a:effectLst>
        </p:grpSpPr>
        <p:sp>
          <p:nvSpPr>
            <p:cNvPr id="29" name="Sześciokąt 28">
              <a:extLst>
                <a:ext uri="{FF2B5EF4-FFF2-40B4-BE49-F238E27FC236}">
                  <a16:creationId xmlns:a16="http://schemas.microsoft.com/office/drawing/2014/main" id="{A6A60C31-913C-463D-876F-BC0CAD902980}"/>
                </a:ext>
              </a:extLst>
            </p:cNvPr>
            <p:cNvSpPr/>
            <p:nvPr/>
          </p:nvSpPr>
          <p:spPr>
            <a:xfrm>
              <a:off x="7462632" y="4037415"/>
              <a:ext cx="2191484" cy="1881136"/>
            </a:xfrm>
            <a:prstGeom prst="hexagon">
              <a:avLst>
                <a:gd name="adj" fmla="val 25000"/>
                <a:gd name="vf" fmla="val 115470"/>
              </a:avLst>
            </a:prstGeom>
            <a:solidFill>
              <a:srgbClr val="D7006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Sześciokąt 4">
              <a:extLst>
                <a:ext uri="{FF2B5EF4-FFF2-40B4-BE49-F238E27FC236}">
                  <a16:creationId xmlns:a16="http://schemas.microsoft.com/office/drawing/2014/main" id="{25C6D366-F9C3-4610-B6C1-1EFCFC12A563}"/>
                </a:ext>
              </a:extLst>
            </p:cNvPr>
            <p:cNvSpPr txBox="1"/>
            <p:nvPr/>
          </p:nvSpPr>
          <p:spPr>
            <a:xfrm>
              <a:off x="7515519" y="4336042"/>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455" b="1" dirty="0">
                  <a:solidFill>
                    <a:schemeClr val="bg1"/>
                  </a:solidFill>
                  <a:latin typeface="Century Gothic" panose="020B0502020202020204" pitchFamily="34" charset="0"/>
                </a:rPr>
                <a:t>REALIZACJA</a:t>
              </a:r>
            </a:p>
          </p:txBody>
        </p:sp>
      </p:grpSp>
      <p:grpSp>
        <p:nvGrpSpPr>
          <p:cNvPr id="31" name="Grupa 30">
            <a:extLst>
              <a:ext uri="{FF2B5EF4-FFF2-40B4-BE49-F238E27FC236}">
                <a16:creationId xmlns:a16="http://schemas.microsoft.com/office/drawing/2014/main" id="{762390AA-29BC-4EA2-A52F-1DB8AFFF88A6}"/>
              </a:ext>
            </a:extLst>
          </p:cNvPr>
          <p:cNvGrpSpPr/>
          <p:nvPr/>
        </p:nvGrpSpPr>
        <p:grpSpPr>
          <a:xfrm>
            <a:off x="1104510" y="2685430"/>
            <a:ext cx="1257324" cy="1079267"/>
            <a:chOff x="7462632" y="4037415"/>
            <a:chExt cx="2191484" cy="1881136"/>
          </a:xfrm>
          <a:solidFill>
            <a:schemeClr val="bg1"/>
          </a:solidFill>
          <a:effectLst>
            <a:glow rad="228600">
              <a:schemeClr val="accent3">
                <a:satMod val="175000"/>
                <a:alpha val="40000"/>
              </a:schemeClr>
            </a:glow>
          </a:effectLst>
        </p:grpSpPr>
        <p:sp>
          <p:nvSpPr>
            <p:cNvPr id="32" name="Sześciokąt 31">
              <a:extLst>
                <a:ext uri="{FF2B5EF4-FFF2-40B4-BE49-F238E27FC236}">
                  <a16:creationId xmlns:a16="http://schemas.microsoft.com/office/drawing/2014/main" id="{FF1EFFB3-C108-4B26-9D7D-37B4CF09C3B4}"/>
                </a:ext>
              </a:extLst>
            </p:cNvPr>
            <p:cNvSpPr/>
            <p:nvPr/>
          </p:nvSpPr>
          <p:spPr>
            <a:xfrm>
              <a:off x="7462632" y="4037415"/>
              <a:ext cx="2191484" cy="1881136"/>
            </a:xfrm>
            <a:prstGeom prst="hexagon">
              <a:avLst>
                <a:gd name="adj" fmla="val 25000"/>
                <a:gd name="vf" fmla="val 115470"/>
              </a:avLst>
            </a:prstGeom>
            <a:solidFill>
              <a:srgbClr val="00168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Sześciokąt 4">
              <a:extLst>
                <a:ext uri="{FF2B5EF4-FFF2-40B4-BE49-F238E27FC236}">
                  <a16:creationId xmlns:a16="http://schemas.microsoft.com/office/drawing/2014/main" id="{87A14A3E-CB0D-4A05-BA4B-B25D6356B167}"/>
                </a:ext>
              </a:extLst>
            </p:cNvPr>
            <p:cNvSpPr txBox="1"/>
            <p:nvPr/>
          </p:nvSpPr>
          <p:spPr>
            <a:xfrm>
              <a:off x="7515519" y="4331598"/>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KONSULTACJE</a:t>
              </a:r>
            </a:p>
            <a:p>
              <a:pPr algn="ctr" defTabSz="889498">
                <a:lnSpc>
                  <a:spcPct val="90000"/>
                </a:lnSpc>
                <a:spcBef>
                  <a:spcPct val="0"/>
                </a:spcBef>
                <a:spcAft>
                  <a:spcPct val="35000"/>
                </a:spcAft>
              </a:pPr>
              <a:r>
                <a:rPr lang="pl-PL" sz="910" b="1" dirty="0">
                  <a:solidFill>
                    <a:schemeClr val="bg1"/>
                  </a:solidFill>
                  <a:latin typeface="Century Gothic" panose="020B0502020202020204" pitchFamily="34" charset="0"/>
                </a:rPr>
                <a:t>Z GMINAMI</a:t>
              </a:r>
              <a:endParaRPr lang="pl-PL" sz="1273" b="1" dirty="0">
                <a:solidFill>
                  <a:schemeClr val="bg1"/>
                </a:solidFill>
                <a:latin typeface="Century Gothic" panose="020B0502020202020204" pitchFamily="34" charset="0"/>
              </a:endParaRPr>
            </a:p>
          </p:txBody>
        </p:sp>
      </p:grpSp>
      <p:grpSp>
        <p:nvGrpSpPr>
          <p:cNvPr id="35" name="Grupa 34">
            <a:extLst>
              <a:ext uri="{FF2B5EF4-FFF2-40B4-BE49-F238E27FC236}">
                <a16:creationId xmlns:a16="http://schemas.microsoft.com/office/drawing/2014/main" id="{C8D820D4-D7EE-4FFD-AE7D-C81EB45D8F3A}"/>
              </a:ext>
            </a:extLst>
          </p:cNvPr>
          <p:cNvGrpSpPr/>
          <p:nvPr/>
        </p:nvGrpSpPr>
        <p:grpSpPr>
          <a:xfrm>
            <a:off x="1104509" y="3783741"/>
            <a:ext cx="1257324" cy="1079267"/>
            <a:chOff x="7462632" y="4037415"/>
            <a:chExt cx="2191484" cy="1881136"/>
          </a:xfrm>
          <a:solidFill>
            <a:schemeClr val="bg1"/>
          </a:solidFill>
          <a:effectLst>
            <a:glow rad="228600">
              <a:schemeClr val="accent3">
                <a:satMod val="175000"/>
                <a:alpha val="40000"/>
              </a:schemeClr>
            </a:glow>
          </a:effectLst>
        </p:grpSpPr>
        <p:sp>
          <p:nvSpPr>
            <p:cNvPr id="36" name="Sześciokąt 35">
              <a:extLst>
                <a:ext uri="{FF2B5EF4-FFF2-40B4-BE49-F238E27FC236}">
                  <a16:creationId xmlns:a16="http://schemas.microsoft.com/office/drawing/2014/main" id="{8E519AF1-9D72-4E2E-8BEA-A8A574F2F5E7}"/>
                </a:ext>
              </a:extLst>
            </p:cNvPr>
            <p:cNvSpPr/>
            <p:nvPr/>
          </p:nvSpPr>
          <p:spPr>
            <a:xfrm>
              <a:off x="7462632" y="4037415"/>
              <a:ext cx="2191484" cy="1881136"/>
            </a:xfrm>
            <a:prstGeom prst="hexagon">
              <a:avLst>
                <a:gd name="adj" fmla="val 25000"/>
                <a:gd name="vf" fmla="val 115470"/>
              </a:avLst>
            </a:prstGeom>
            <a:solidFill>
              <a:srgbClr val="00168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Sześciokąt 4">
              <a:extLst>
                <a:ext uri="{FF2B5EF4-FFF2-40B4-BE49-F238E27FC236}">
                  <a16:creationId xmlns:a16="http://schemas.microsoft.com/office/drawing/2014/main" id="{95A1DA3E-F5DE-4666-8C25-739EB928D362}"/>
                </a:ext>
              </a:extLst>
            </p:cNvPr>
            <p:cNvSpPr txBox="1"/>
            <p:nvPr/>
          </p:nvSpPr>
          <p:spPr>
            <a:xfrm>
              <a:off x="7511426" y="4551596"/>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WIZJE</a:t>
              </a:r>
            </a:p>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TERENOWE</a:t>
              </a:r>
            </a:p>
            <a:p>
              <a:pPr algn="ctr" defTabSz="889498">
                <a:lnSpc>
                  <a:spcPct val="90000"/>
                </a:lnSpc>
                <a:spcBef>
                  <a:spcPct val="0"/>
                </a:spcBef>
                <a:spcAft>
                  <a:spcPct val="35000"/>
                </a:spcAft>
              </a:pPr>
              <a:endParaRPr lang="pl-PL" sz="1637" b="1" dirty="0">
                <a:solidFill>
                  <a:srgbClr val="D7006D"/>
                </a:solidFill>
                <a:latin typeface="Century Gothic" panose="020B0502020202020204" pitchFamily="34" charset="0"/>
              </a:endParaRPr>
            </a:p>
          </p:txBody>
        </p:sp>
      </p:grpSp>
      <p:grpSp>
        <p:nvGrpSpPr>
          <p:cNvPr id="38" name="Grupa 37">
            <a:extLst>
              <a:ext uri="{FF2B5EF4-FFF2-40B4-BE49-F238E27FC236}">
                <a16:creationId xmlns:a16="http://schemas.microsoft.com/office/drawing/2014/main" id="{386D98E1-A7F8-4724-BCED-48406AC29494}"/>
              </a:ext>
            </a:extLst>
          </p:cNvPr>
          <p:cNvGrpSpPr/>
          <p:nvPr/>
        </p:nvGrpSpPr>
        <p:grpSpPr>
          <a:xfrm>
            <a:off x="2109376" y="3238640"/>
            <a:ext cx="1257324" cy="1079267"/>
            <a:chOff x="7462632" y="4037415"/>
            <a:chExt cx="2191484" cy="1881136"/>
          </a:xfrm>
          <a:solidFill>
            <a:schemeClr val="bg1"/>
          </a:solidFill>
          <a:effectLst>
            <a:glow rad="228600">
              <a:schemeClr val="accent3">
                <a:satMod val="175000"/>
                <a:alpha val="40000"/>
              </a:schemeClr>
            </a:glow>
          </a:effectLst>
        </p:grpSpPr>
        <p:sp>
          <p:nvSpPr>
            <p:cNvPr id="39" name="Sześciokąt 38">
              <a:extLst>
                <a:ext uri="{FF2B5EF4-FFF2-40B4-BE49-F238E27FC236}">
                  <a16:creationId xmlns:a16="http://schemas.microsoft.com/office/drawing/2014/main" id="{D441384D-3AE7-4BF6-8B56-C90F724EDA86}"/>
                </a:ext>
              </a:extLst>
            </p:cNvPr>
            <p:cNvSpPr/>
            <p:nvPr/>
          </p:nvSpPr>
          <p:spPr>
            <a:xfrm>
              <a:off x="7462632" y="4037415"/>
              <a:ext cx="2191484" cy="1881136"/>
            </a:xfrm>
            <a:prstGeom prst="hexagon">
              <a:avLst>
                <a:gd name="adj" fmla="val 25000"/>
                <a:gd name="vf" fmla="val 115470"/>
              </a:avLst>
            </a:prstGeom>
            <a:solidFill>
              <a:srgbClr val="00168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Sześciokąt 4">
              <a:extLst>
                <a:ext uri="{FF2B5EF4-FFF2-40B4-BE49-F238E27FC236}">
                  <a16:creationId xmlns:a16="http://schemas.microsoft.com/office/drawing/2014/main" id="{C3884C8F-9E87-4765-B8F7-51CFB53070C3}"/>
                </a:ext>
              </a:extLst>
            </p:cNvPr>
            <p:cNvSpPr txBox="1"/>
            <p:nvPr/>
          </p:nvSpPr>
          <p:spPr>
            <a:xfrm>
              <a:off x="7515520" y="4281708"/>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OKREŚLENIE </a:t>
              </a:r>
            </a:p>
            <a:p>
              <a:pPr algn="ctr" defTabSz="889498">
                <a:lnSpc>
                  <a:spcPct val="90000"/>
                </a:lnSpc>
                <a:spcBef>
                  <a:spcPct val="0"/>
                </a:spcBef>
                <a:spcAft>
                  <a:spcPct val="35000"/>
                </a:spcAft>
              </a:pPr>
              <a:r>
                <a:rPr lang="pl-PL" sz="910" b="1" dirty="0">
                  <a:solidFill>
                    <a:schemeClr val="bg1"/>
                  </a:solidFill>
                  <a:latin typeface="Century Gothic" panose="020B0502020202020204" pitchFamily="34" charset="0"/>
                </a:rPr>
                <a:t>WSTĘPNEGO PRZEBIEGU </a:t>
              </a:r>
            </a:p>
            <a:p>
              <a:pPr algn="ctr" defTabSz="889498">
                <a:lnSpc>
                  <a:spcPct val="90000"/>
                </a:lnSpc>
                <a:spcBef>
                  <a:spcPct val="0"/>
                </a:spcBef>
                <a:spcAft>
                  <a:spcPct val="35000"/>
                </a:spcAft>
              </a:pPr>
              <a:r>
                <a:rPr lang="pl-PL" sz="910" b="1" dirty="0">
                  <a:solidFill>
                    <a:schemeClr val="bg1"/>
                  </a:solidFill>
                  <a:latin typeface="Century Gothic" panose="020B0502020202020204" pitchFamily="34" charset="0"/>
                </a:rPr>
                <a:t>DRÓG ROWEROWYCH</a:t>
              </a:r>
              <a:endParaRPr lang="pl-PL" sz="1273" b="1" dirty="0">
                <a:solidFill>
                  <a:schemeClr val="bg1"/>
                </a:solidFill>
                <a:latin typeface="Century Gothic" panose="020B0502020202020204" pitchFamily="34" charset="0"/>
              </a:endParaRPr>
            </a:p>
          </p:txBody>
        </p:sp>
      </p:grpSp>
      <p:grpSp>
        <p:nvGrpSpPr>
          <p:cNvPr id="41" name="Grupa 40">
            <a:extLst>
              <a:ext uri="{FF2B5EF4-FFF2-40B4-BE49-F238E27FC236}">
                <a16:creationId xmlns:a16="http://schemas.microsoft.com/office/drawing/2014/main" id="{E2A128FB-F28E-4C21-A2B9-ACC7902D4E5E}"/>
              </a:ext>
            </a:extLst>
          </p:cNvPr>
          <p:cNvGrpSpPr/>
          <p:nvPr/>
        </p:nvGrpSpPr>
        <p:grpSpPr>
          <a:xfrm>
            <a:off x="3366555" y="3239813"/>
            <a:ext cx="1257324" cy="1079267"/>
            <a:chOff x="7462632" y="4037415"/>
            <a:chExt cx="2191484" cy="1881136"/>
          </a:xfrm>
          <a:solidFill>
            <a:schemeClr val="bg1"/>
          </a:solidFill>
          <a:effectLst>
            <a:glow rad="228600">
              <a:schemeClr val="accent3">
                <a:satMod val="175000"/>
                <a:alpha val="40000"/>
              </a:schemeClr>
            </a:glow>
          </a:effectLst>
        </p:grpSpPr>
        <p:sp>
          <p:nvSpPr>
            <p:cNvPr id="42" name="Sześciokąt 41">
              <a:extLst>
                <a:ext uri="{FF2B5EF4-FFF2-40B4-BE49-F238E27FC236}">
                  <a16:creationId xmlns:a16="http://schemas.microsoft.com/office/drawing/2014/main" id="{680FC1F0-346D-4E5C-9A88-B1EC0396BE48}"/>
                </a:ext>
              </a:extLst>
            </p:cNvPr>
            <p:cNvSpPr/>
            <p:nvPr/>
          </p:nvSpPr>
          <p:spPr>
            <a:xfrm>
              <a:off x="7462632" y="4037415"/>
              <a:ext cx="2191484" cy="1881136"/>
            </a:xfrm>
            <a:prstGeom prst="hexagon">
              <a:avLst>
                <a:gd name="adj" fmla="val 25000"/>
                <a:gd name="vf" fmla="val 115470"/>
              </a:avLst>
            </a:prstGeom>
            <a:solidFill>
              <a:srgbClr val="D7006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Sześciokąt 4">
              <a:extLst>
                <a:ext uri="{FF2B5EF4-FFF2-40B4-BE49-F238E27FC236}">
                  <a16:creationId xmlns:a16="http://schemas.microsoft.com/office/drawing/2014/main" id="{4F02B30D-B978-44B9-8B5A-75771D618AF5}"/>
                </a:ext>
              </a:extLst>
            </p:cNvPr>
            <p:cNvSpPr txBox="1"/>
            <p:nvPr/>
          </p:nvSpPr>
          <p:spPr>
            <a:xfrm>
              <a:off x="7615271" y="4440681"/>
              <a:ext cx="191599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POROZUMIENIA</a:t>
              </a:r>
            </a:p>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WSTĘPNE</a:t>
              </a:r>
              <a:r>
                <a:rPr lang="pl-PL" sz="910" b="1" dirty="0">
                  <a:solidFill>
                    <a:schemeClr val="bg1"/>
                  </a:solidFill>
                  <a:latin typeface="Century Gothic" panose="020B0502020202020204" pitchFamily="34" charset="0"/>
                </a:rPr>
                <a:t>                  Z GMINAMI</a:t>
              </a:r>
              <a:r>
                <a:rPr lang="pl-PL" sz="1273" b="1" dirty="0">
                  <a:solidFill>
                    <a:schemeClr val="bg1"/>
                  </a:solidFill>
                  <a:latin typeface="Century Gothic" panose="020B0502020202020204" pitchFamily="34" charset="0"/>
                </a:rPr>
                <a:t> </a:t>
              </a:r>
            </a:p>
          </p:txBody>
        </p:sp>
      </p:grpSp>
      <p:grpSp>
        <p:nvGrpSpPr>
          <p:cNvPr id="44" name="Grupa 43">
            <a:extLst>
              <a:ext uri="{FF2B5EF4-FFF2-40B4-BE49-F238E27FC236}">
                <a16:creationId xmlns:a16="http://schemas.microsoft.com/office/drawing/2014/main" id="{26E826EA-EF45-4ECB-9211-187EC4DAF09A}"/>
              </a:ext>
            </a:extLst>
          </p:cNvPr>
          <p:cNvGrpSpPr/>
          <p:nvPr/>
        </p:nvGrpSpPr>
        <p:grpSpPr>
          <a:xfrm>
            <a:off x="6402840" y="2687160"/>
            <a:ext cx="1257324" cy="1079267"/>
            <a:chOff x="7462632" y="4037415"/>
            <a:chExt cx="2191484" cy="1881136"/>
          </a:xfrm>
          <a:solidFill>
            <a:schemeClr val="bg1"/>
          </a:solidFill>
          <a:effectLst>
            <a:glow rad="228600">
              <a:schemeClr val="accent3">
                <a:satMod val="175000"/>
                <a:alpha val="40000"/>
              </a:schemeClr>
            </a:glow>
          </a:effectLst>
        </p:grpSpPr>
        <p:sp>
          <p:nvSpPr>
            <p:cNvPr id="45" name="Sześciokąt 44">
              <a:extLst>
                <a:ext uri="{FF2B5EF4-FFF2-40B4-BE49-F238E27FC236}">
                  <a16:creationId xmlns:a16="http://schemas.microsoft.com/office/drawing/2014/main" id="{75765214-83D5-44BF-8F27-220FF75AE0C4}"/>
                </a:ext>
              </a:extLst>
            </p:cNvPr>
            <p:cNvSpPr/>
            <p:nvPr/>
          </p:nvSpPr>
          <p:spPr>
            <a:xfrm>
              <a:off x="7462632" y="4037415"/>
              <a:ext cx="2191484" cy="1881136"/>
            </a:xfrm>
            <a:prstGeom prst="hexagon">
              <a:avLst>
                <a:gd name="adj" fmla="val 25000"/>
                <a:gd name="vf" fmla="val 115470"/>
              </a:avLst>
            </a:prstGeom>
            <a:solidFill>
              <a:srgbClr val="FFDD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Sześciokąt 4">
              <a:extLst>
                <a:ext uri="{FF2B5EF4-FFF2-40B4-BE49-F238E27FC236}">
                  <a16:creationId xmlns:a16="http://schemas.microsoft.com/office/drawing/2014/main" id="{03C90097-1CA9-4EB5-9B09-F5EAE76DBB1C}"/>
                </a:ext>
              </a:extLst>
            </p:cNvPr>
            <p:cNvSpPr txBox="1"/>
            <p:nvPr/>
          </p:nvSpPr>
          <p:spPr>
            <a:xfrm>
              <a:off x="7515519" y="4331598"/>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rgbClr val="001689"/>
                  </a:solidFill>
                  <a:latin typeface="Century Gothic" panose="020B0502020202020204" pitchFamily="34" charset="0"/>
                </a:rPr>
                <a:t>INWESTOR </a:t>
              </a:r>
            </a:p>
            <a:p>
              <a:pPr algn="ctr" defTabSz="889498">
                <a:lnSpc>
                  <a:spcPct val="90000"/>
                </a:lnSpc>
                <a:spcBef>
                  <a:spcPct val="0"/>
                </a:spcBef>
                <a:spcAft>
                  <a:spcPct val="35000"/>
                </a:spcAft>
              </a:pPr>
              <a:r>
                <a:rPr lang="pl-PL" sz="1092" b="1" dirty="0">
                  <a:solidFill>
                    <a:srgbClr val="001689"/>
                  </a:solidFill>
                  <a:latin typeface="Century Gothic" panose="020B0502020202020204" pitchFamily="34" charset="0"/>
                </a:rPr>
                <a:t>- GMINY</a:t>
              </a:r>
              <a:endParaRPr lang="pl-PL" sz="1455" b="1" dirty="0">
                <a:solidFill>
                  <a:srgbClr val="D7006D"/>
                </a:solidFill>
                <a:latin typeface="Century Gothic" panose="020B0502020202020204" pitchFamily="34" charset="0"/>
              </a:endParaRPr>
            </a:p>
          </p:txBody>
        </p:sp>
      </p:grpSp>
      <p:grpSp>
        <p:nvGrpSpPr>
          <p:cNvPr id="47" name="Grupa 46">
            <a:extLst>
              <a:ext uri="{FF2B5EF4-FFF2-40B4-BE49-F238E27FC236}">
                <a16:creationId xmlns:a16="http://schemas.microsoft.com/office/drawing/2014/main" id="{28DECF53-BA38-4114-B5FC-667F91C647A7}"/>
              </a:ext>
            </a:extLst>
          </p:cNvPr>
          <p:cNvGrpSpPr/>
          <p:nvPr/>
        </p:nvGrpSpPr>
        <p:grpSpPr>
          <a:xfrm>
            <a:off x="6406748" y="3793120"/>
            <a:ext cx="1257324" cy="1079267"/>
            <a:chOff x="7462632" y="4037415"/>
            <a:chExt cx="2191484" cy="1881136"/>
          </a:xfrm>
          <a:solidFill>
            <a:schemeClr val="bg1"/>
          </a:solidFill>
          <a:effectLst>
            <a:glow rad="228600">
              <a:schemeClr val="accent3">
                <a:satMod val="175000"/>
                <a:alpha val="40000"/>
              </a:schemeClr>
            </a:glow>
          </a:effectLst>
        </p:grpSpPr>
        <p:sp>
          <p:nvSpPr>
            <p:cNvPr id="48" name="Sześciokąt 47">
              <a:extLst>
                <a:ext uri="{FF2B5EF4-FFF2-40B4-BE49-F238E27FC236}">
                  <a16:creationId xmlns:a16="http://schemas.microsoft.com/office/drawing/2014/main" id="{DEDF0C88-D791-4E05-967F-AEBDC8EE2303}"/>
                </a:ext>
              </a:extLst>
            </p:cNvPr>
            <p:cNvSpPr/>
            <p:nvPr/>
          </p:nvSpPr>
          <p:spPr>
            <a:xfrm>
              <a:off x="7462632" y="4037415"/>
              <a:ext cx="2191484" cy="1881136"/>
            </a:xfrm>
            <a:prstGeom prst="hexagon">
              <a:avLst>
                <a:gd name="adj" fmla="val 25000"/>
                <a:gd name="vf" fmla="val 115470"/>
              </a:avLst>
            </a:prstGeom>
            <a:solidFill>
              <a:srgbClr val="FFDD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Sześciokąt 4">
              <a:extLst>
                <a:ext uri="{FF2B5EF4-FFF2-40B4-BE49-F238E27FC236}">
                  <a16:creationId xmlns:a16="http://schemas.microsoft.com/office/drawing/2014/main" id="{9B16FC70-1DD1-4AF8-8015-DC461778143A}"/>
                </a:ext>
              </a:extLst>
            </p:cNvPr>
            <p:cNvSpPr txBox="1"/>
            <p:nvPr/>
          </p:nvSpPr>
          <p:spPr>
            <a:xfrm>
              <a:off x="7508706" y="4318474"/>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rgbClr val="001689"/>
                  </a:solidFill>
                  <a:latin typeface="Century Gothic" panose="020B0502020202020204" pitchFamily="34" charset="0"/>
                </a:rPr>
                <a:t>FINANSOWANIE   - GZM</a:t>
              </a:r>
              <a:endParaRPr lang="pl-PL" sz="1455" b="1" dirty="0">
                <a:solidFill>
                  <a:srgbClr val="D7006D"/>
                </a:solidFill>
                <a:latin typeface="Century Gothic" panose="020B0502020202020204" pitchFamily="34" charset="0"/>
              </a:endParaRPr>
            </a:p>
          </p:txBody>
        </p:sp>
      </p:grpSp>
      <p:grpSp>
        <p:nvGrpSpPr>
          <p:cNvPr id="50" name="Grupa 49">
            <a:extLst>
              <a:ext uri="{FF2B5EF4-FFF2-40B4-BE49-F238E27FC236}">
                <a16:creationId xmlns:a16="http://schemas.microsoft.com/office/drawing/2014/main" id="{CE9F9CB7-D9E0-4C28-99C5-04881120C8D4}"/>
              </a:ext>
            </a:extLst>
          </p:cNvPr>
          <p:cNvGrpSpPr/>
          <p:nvPr/>
        </p:nvGrpSpPr>
        <p:grpSpPr>
          <a:xfrm>
            <a:off x="5397144" y="3239813"/>
            <a:ext cx="1257324" cy="1079267"/>
            <a:chOff x="7462632" y="4037415"/>
            <a:chExt cx="2191484" cy="1881136"/>
          </a:xfrm>
          <a:solidFill>
            <a:schemeClr val="bg1"/>
          </a:solidFill>
          <a:effectLst>
            <a:glow rad="228600">
              <a:schemeClr val="accent3">
                <a:satMod val="175000"/>
                <a:alpha val="40000"/>
              </a:schemeClr>
            </a:glow>
          </a:effectLst>
        </p:grpSpPr>
        <p:sp>
          <p:nvSpPr>
            <p:cNvPr id="51" name="Sześciokąt 50">
              <a:extLst>
                <a:ext uri="{FF2B5EF4-FFF2-40B4-BE49-F238E27FC236}">
                  <a16:creationId xmlns:a16="http://schemas.microsoft.com/office/drawing/2014/main" id="{49616CEB-4984-496D-87D1-D66637118B1C}"/>
                </a:ext>
              </a:extLst>
            </p:cNvPr>
            <p:cNvSpPr/>
            <p:nvPr/>
          </p:nvSpPr>
          <p:spPr>
            <a:xfrm>
              <a:off x="7462632" y="4037415"/>
              <a:ext cx="2191484" cy="1881136"/>
            </a:xfrm>
            <a:prstGeom prst="hexagon">
              <a:avLst>
                <a:gd name="adj" fmla="val 25000"/>
                <a:gd name="vf" fmla="val 115470"/>
              </a:avLst>
            </a:prstGeom>
            <a:solidFill>
              <a:srgbClr val="FFDD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Sześciokąt 4">
              <a:extLst>
                <a:ext uri="{FF2B5EF4-FFF2-40B4-BE49-F238E27FC236}">
                  <a16:creationId xmlns:a16="http://schemas.microsoft.com/office/drawing/2014/main" id="{89F0A337-E657-4C80-9FB7-2A16481390F2}"/>
                </a:ext>
              </a:extLst>
            </p:cNvPr>
            <p:cNvSpPr txBox="1"/>
            <p:nvPr/>
          </p:nvSpPr>
          <p:spPr>
            <a:xfrm>
              <a:off x="7515519" y="4331598"/>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rgbClr val="001689"/>
                  </a:solidFill>
                  <a:latin typeface="Century Gothic" panose="020B0502020202020204" pitchFamily="34" charset="0"/>
                </a:rPr>
                <a:t>PROGRAM FUNKCJONALNO -UŻYTKOWY</a:t>
              </a:r>
            </a:p>
          </p:txBody>
        </p:sp>
      </p:grpSp>
      <p:grpSp>
        <p:nvGrpSpPr>
          <p:cNvPr id="54" name="Grupa 53">
            <a:extLst>
              <a:ext uri="{FF2B5EF4-FFF2-40B4-BE49-F238E27FC236}">
                <a16:creationId xmlns:a16="http://schemas.microsoft.com/office/drawing/2014/main" id="{E4DE8CF4-A208-4666-8C55-A86A5B7BC246}"/>
              </a:ext>
            </a:extLst>
          </p:cNvPr>
          <p:cNvGrpSpPr/>
          <p:nvPr/>
        </p:nvGrpSpPr>
        <p:grpSpPr>
          <a:xfrm>
            <a:off x="99031" y="4346719"/>
            <a:ext cx="1257324" cy="1079267"/>
            <a:chOff x="7462632" y="4037415"/>
            <a:chExt cx="2191484" cy="1881136"/>
          </a:xfrm>
          <a:solidFill>
            <a:schemeClr val="bg1"/>
          </a:solidFill>
          <a:effectLst>
            <a:glow rad="228600">
              <a:schemeClr val="accent3">
                <a:satMod val="175000"/>
                <a:alpha val="40000"/>
              </a:schemeClr>
            </a:glow>
          </a:effectLst>
        </p:grpSpPr>
        <p:sp>
          <p:nvSpPr>
            <p:cNvPr id="55" name="Sześciokąt 54">
              <a:extLst>
                <a:ext uri="{FF2B5EF4-FFF2-40B4-BE49-F238E27FC236}">
                  <a16:creationId xmlns:a16="http://schemas.microsoft.com/office/drawing/2014/main" id="{E2C97B1D-F2C3-4E08-8F82-A3395F6B7CD6}"/>
                </a:ext>
              </a:extLst>
            </p:cNvPr>
            <p:cNvSpPr/>
            <p:nvPr/>
          </p:nvSpPr>
          <p:spPr>
            <a:xfrm>
              <a:off x="7462632" y="4037415"/>
              <a:ext cx="2191484" cy="1881136"/>
            </a:xfrm>
            <a:prstGeom prst="hexagon">
              <a:avLst>
                <a:gd name="adj" fmla="val 25000"/>
                <a:gd name="vf" fmla="val 11547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Sześciokąt 4">
              <a:extLst>
                <a:ext uri="{FF2B5EF4-FFF2-40B4-BE49-F238E27FC236}">
                  <a16:creationId xmlns:a16="http://schemas.microsoft.com/office/drawing/2014/main" id="{AA217E57-AA38-4F63-9273-1A35233BDB37}"/>
                </a:ext>
              </a:extLst>
            </p:cNvPr>
            <p:cNvSpPr txBox="1"/>
            <p:nvPr/>
          </p:nvSpPr>
          <p:spPr>
            <a:xfrm>
              <a:off x="7802017" y="4328738"/>
              <a:ext cx="1512714" cy="1298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endParaRPr lang="pl-PL" sz="2001"/>
            </a:p>
          </p:txBody>
        </p:sp>
      </p:grpSp>
      <p:sp>
        <p:nvSpPr>
          <p:cNvPr id="57" name="Sześciokąt 4">
            <a:extLst>
              <a:ext uri="{FF2B5EF4-FFF2-40B4-BE49-F238E27FC236}">
                <a16:creationId xmlns:a16="http://schemas.microsoft.com/office/drawing/2014/main" id="{18CC0237-43B4-4F14-B0D4-89F02FD65AA5}"/>
              </a:ext>
            </a:extLst>
          </p:cNvPr>
          <p:cNvSpPr txBox="1"/>
          <p:nvPr/>
        </p:nvSpPr>
        <p:spPr>
          <a:xfrm>
            <a:off x="112596" y="4505408"/>
            <a:ext cx="1196637" cy="744985"/>
          </a:xfrm>
          <a:prstGeom prst="rect">
            <a:avLst/>
          </a:prstGeom>
          <a:noFill/>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455" b="1" dirty="0">
                <a:solidFill>
                  <a:srgbClr val="D7006D"/>
                </a:solidFill>
                <a:latin typeface="Century Gothic" panose="020B0502020202020204" pitchFamily="34" charset="0"/>
              </a:rPr>
              <a:t>PLAN DZIAŁAŃ</a:t>
            </a:r>
          </a:p>
        </p:txBody>
      </p:sp>
      <p:grpSp>
        <p:nvGrpSpPr>
          <p:cNvPr id="58" name="Grupa 57">
            <a:extLst>
              <a:ext uri="{FF2B5EF4-FFF2-40B4-BE49-F238E27FC236}">
                <a16:creationId xmlns:a16="http://schemas.microsoft.com/office/drawing/2014/main" id="{CB68B9DF-0E38-47C7-B14B-387CBA779F00}"/>
              </a:ext>
            </a:extLst>
          </p:cNvPr>
          <p:cNvGrpSpPr/>
          <p:nvPr/>
        </p:nvGrpSpPr>
        <p:grpSpPr>
          <a:xfrm>
            <a:off x="90376" y="2133774"/>
            <a:ext cx="1257324" cy="1079267"/>
            <a:chOff x="7462632" y="4037415"/>
            <a:chExt cx="2191484" cy="1881136"/>
          </a:xfrm>
          <a:solidFill>
            <a:schemeClr val="bg1"/>
          </a:solidFill>
          <a:effectLst>
            <a:glow rad="228600">
              <a:schemeClr val="accent3">
                <a:satMod val="175000"/>
                <a:alpha val="40000"/>
              </a:schemeClr>
            </a:glow>
          </a:effectLst>
        </p:grpSpPr>
        <p:sp>
          <p:nvSpPr>
            <p:cNvPr id="59" name="Sześciokąt 58">
              <a:extLst>
                <a:ext uri="{FF2B5EF4-FFF2-40B4-BE49-F238E27FC236}">
                  <a16:creationId xmlns:a16="http://schemas.microsoft.com/office/drawing/2014/main" id="{304DBD7E-B0E7-42DF-94C9-1F5A1A09999C}"/>
                </a:ext>
              </a:extLst>
            </p:cNvPr>
            <p:cNvSpPr/>
            <p:nvPr/>
          </p:nvSpPr>
          <p:spPr>
            <a:xfrm>
              <a:off x="7462632" y="4037415"/>
              <a:ext cx="2191484" cy="1881136"/>
            </a:xfrm>
            <a:prstGeom prst="hexagon">
              <a:avLst>
                <a:gd name="adj" fmla="val 25000"/>
                <a:gd name="vf" fmla="val 11547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Sześciokąt 4">
              <a:extLst>
                <a:ext uri="{FF2B5EF4-FFF2-40B4-BE49-F238E27FC236}">
                  <a16:creationId xmlns:a16="http://schemas.microsoft.com/office/drawing/2014/main" id="{032C2C56-A7ED-43F0-8ABE-9CD583F77049}"/>
                </a:ext>
              </a:extLst>
            </p:cNvPr>
            <p:cNvSpPr txBox="1"/>
            <p:nvPr/>
          </p:nvSpPr>
          <p:spPr>
            <a:xfrm>
              <a:off x="7802017" y="4328738"/>
              <a:ext cx="1512714" cy="1298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endParaRPr lang="pl-PL" sz="2001"/>
            </a:p>
          </p:txBody>
        </p:sp>
      </p:grpSp>
      <p:sp>
        <p:nvSpPr>
          <p:cNvPr id="61" name="Sześciokąt 4">
            <a:extLst>
              <a:ext uri="{FF2B5EF4-FFF2-40B4-BE49-F238E27FC236}">
                <a16:creationId xmlns:a16="http://schemas.microsoft.com/office/drawing/2014/main" id="{FF8F1D24-9131-432F-971C-ED3BE53E5253}"/>
              </a:ext>
            </a:extLst>
          </p:cNvPr>
          <p:cNvSpPr txBox="1"/>
          <p:nvPr/>
        </p:nvSpPr>
        <p:spPr>
          <a:xfrm>
            <a:off x="129987" y="2295119"/>
            <a:ext cx="1196637" cy="744985"/>
          </a:xfrm>
          <a:prstGeom prst="rect">
            <a:avLst/>
          </a:prstGeom>
          <a:noFill/>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455" b="1" dirty="0">
                <a:solidFill>
                  <a:srgbClr val="D7006D"/>
                </a:solidFill>
                <a:latin typeface="Century Gothic" panose="020B0502020202020204" pitchFamily="34" charset="0"/>
              </a:rPr>
              <a:t>RAMOWY PROGRAM</a:t>
            </a:r>
          </a:p>
        </p:txBody>
      </p:sp>
      <p:grpSp>
        <p:nvGrpSpPr>
          <p:cNvPr id="62" name="Grupa 61">
            <a:extLst>
              <a:ext uri="{FF2B5EF4-FFF2-40B4-BE49-F238E27FC236}">
                <a16:creationId xmlns:a16="http://schemas.microsoft.com/office/drawing/2014/main" id="{B545C6E8-500C-447E-B352-04DCCA24A455}"/>
              </a:ext>
            </a:extLst>
          </p:cNvPr>
          <p:cNvGrpSpPr/>
          <p:nvPr/>
        </p:nvGrpSpPr>
        <p:grpSpPr>
          <a:xfrm>
            <a:off x="4385049" y="2688555"/>
            <a:ext cx="1257324" cy="1079267"/>
            <a:chOff x="7462632" y="4037415"/>
            <a:chExt cx="2191484" cy="1881136"/>
          </a:xfrm>
          <a:solidFill>
            <a:schemeClr val="bg1"/>
          </a:solidFill>
          <a:effectLst>
            <a:glow rad="228600">
              <a:schemeClr val="accent3">
                <a:satMod val="175000"/>
                <a:alpha val="40000"/>
              </a:schemeClr>
            </a:glow>
          </a:effectLst>
        </p:grpSpPr>
        <p:sp>
          <p:nvSpPr>
            <p:cNvPr id="63" name="Sześciokąt 62">
              <a:extLst>
                <a:ext uri="{FF2B5EF4-FFF2-40B4-BE49-F238E27FC236}">
                  <a16:creationId xmlns:a16="http://schemas.microsoft.com/office/drawing/2014/main" id="{639F0F51-8A6D-4049-A6EC-F04DA73BAB78}"/>
                </a:ext>
              </a:extLst>
            </p:cNvPr>
            <p:cNvSpPr/>
            <p:nvPr/>
          </p:nvSpPr>
          <p:spPr>
            <a:xfrm>
              <a:off x="7462632" y="4037415"/>
              <a:ext cx="2191484" cy="1881136"/>
            </a:xfrm>
            <a:prstGeom prst="hexagon">
              <a:avLst>
                <a:gd name="adj" fmla="val 25000"/>
                <a:gd name="vf" fmla="val 115470"/>
              </a:avLst>
            </a:prstGeom>
            <a:solidFill>
              <a:srgbClr val="00168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Sześciokąt 4">
              <a:extLst>
                <a:ext uri="{FF2B5EF4-FFF2-40B4-BE49-F238E27FC236}">
                  <a16:creationId xmlns:a16="http://schemas.microsoft.com/office/drawing/2014/main" id="{A2F076C4-694F-4977-A4D5-109435C21CD8}"/>
                </a:ext>
              </a:extLst>
            </p:cNvPr>
            <p:cNvSpPr txBox="1"/>
            <p:nvPr/>
          </p:nvSpPr>
          <p:spPr>
            <a:xfrm>
              <a:off x="7515520" y="4281708"/>
              <a:ext cx="208570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Konsultacje</a:t>
              </a:r>
            </a:p>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NGO + GMINY</a:t>
              </a:r>
              <a:endParaRPr lang="pl-PL" sz="1273" b="1" dirty="0">
                <a:solidFill>
                  <a:schemeClr val="bg1"/>
                </a:solidFill>
                <a:latin typeface="Century Gothic" panose="020B0502020202020204" pitchFamily="34" charset="0"/>
              </a:endParaRPr>
            </a:p>
          </p:txBody>
        </p:sp>
      </p:grpSp>
      <p:grpSp>
        <p:nvGrpSpPr>
          <p:cNvPr id="65" name="Grupa 64">
            <a:extLst>
              <a:ext uri="{FF2B5EF4-FFF2-40B4-BE49-F238E27FC236}">
                <a16:creationId xmlns:a16="http://schemas.microsoft.com/office/drawing/2014/main" id="{8BC41B62-74CF-49F4-9DE9-DB23484A6ED7}"/>
              </a:ext>
            </a:extLst>
          </p:cNvPr>
          <p:cNvGrpSpPr/>
          <p:nvPr/>
        </p:nvGrpSpPr>
        <p:grpSpPr>
          <a:xfrm>
            <a:off x="4383732" y="3787869"/>
            <a:ext cx="1257324" cy="1079267"/>
            <a:chOff x="7462632" y="4037415"/>
            <a:chExt cx="2191484" cy="1881136"/>
          </a:xfrm>
          <a:solidFill>
            <a:schemeClr val="bg1"/>
          </a:solidFill>
          <a:effectLst>
            <a:glow rad="228600">
              <a:schemeClr val="accent3">
                <a:satMod val="175000"/>
                <a:alpha val="40000"/>
              </a:schemeClr>
            </a:glow>
          </a:effectLst>
        </p:grpSpPr>
        <p:sp>
          <p:nvSpPr>
            <p:cNvPr id="66" name="Sześciokąt 65">
              <a:extLst>
                <a:ext uri="{FF2B5EF4-FFF2-40B4-BE49-F238E27FC236}">
                  <a16:creationId xmlns:a16="http://schemas.microsoft.com/office/drawing/2014/main" id="{FC9406B8-21D0-4DB4-89D9-E5D178EA16A1}"/>
                </a:ext>
              </a:extLst>
            </p:cNvPr>
            <p:cNvSpPr/>
            <p:nvPr/>
          </p:nvSpPr>
          <p:spPr>
            <a:xfrm>
              <a:off x="7462632" y="4037415"/>
              <a:ext cx="2191484" cy="1881136"/>
            </a:xfrm>
            <a:prstGeom prst="hexagon">
              <a:avLst>
                <a:gd name="adj" fmla="val 25000"/>
                <a:gd name="vf" fmla="val 115470"/>
              </a:avLst>
            </a:prstGeom>
            <a:solidFill>
              <a:srgbClr val="00168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Sześciokąt 4">
              <a:extLst>
                <a:ext uri="{FF2B5EF4-FFF2-40B4-BE49-F238E27FC236}">
                  <a16:creationId xmlns:a16="http://schemas.microsoft.com/office/drawing/2014/main" id="{42CD9681-E7FC-44B0-9E79-60DECCAEBD31}"/>
                </a:ext>
              </a:extLst>
            </p:cNvPr>
            <p:cNvSpPr txBox="1"/>
            <p:nvPr/>
          </p:nvSpPr>
          <p:spPr>
            <a:xfrm>
              <a:off x="7544443" y="4405820"/>
              <a:ext cx="2050668" cy="12984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25416" rIns="0" bIns="25416" numCol="1" spcCol="1270" anchor="ctr" anchorCtr="0">
              <a:noAutofit/>
            </a:bodyPr>
            <a:lstStyle/>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OKREŚLENIE</a:t>
              </a:r>
            </a:p>
            <a:p>
              <a:pPr algn="ctr" defTabSz="889498">
                <a:lnSpc>
                  <a:spcPct val="90000"/>
                </a:lnSpc>
                <a:spcBef>
                  <a:spcPct val="0"/>
                </a:spcBef>
                <a:spcAft>
                  <a:spcPct val="35000"/>
                </a:spcAft>
              </a:pPr>
              <a:r>
                <a:rPr lang="pl-PL" sz="1092" b="1" dirty="0">
                  <a:solidFill>
                    <a:schemeClr val="bg1"/>
                  </a:solidFill>
                  <a:latin typeface="Century Gothic" panose="020B0502020202020204" pitchFamily="34" charset="0"/>
                </a:rPr>
                <a:t>UWARUNKOWAŃ  </a:t>
              </a:r>
              <a:r>
                <a:rPr lang="pl-PL" sz="910" b="1" dirty="0">
                  <a:solidFill>
                    <a:schemeClr val="bg1"/>
                  </a:solidFill>
                  <a:latin typeface="Century Gothic" panose="020B0502020202020204" pitchFamily="34" charset="0"/>
                </a:rPr>
                <a:t>- WSTĘPNE KONCEPCJE</a:t>
              </a:r>
              <a:endParaRPr lang="pl-PL" sz="1273" b="1" dirty="0">
                <a:solidFill>
                  <a:schemeClr val="bg1"/>
                </a:solidFill>
                <a:latin typeface="Century Gothic" panose="020B0502020202020204" pitchFamily="34" charset="0"/>
              </a:endParaRPr>
            </a:p>
          </p:txBody>
        </p:sp>
      </p:grpSp>
      <p:sp>
        <p:nvSpPr>
          <p:cNvPr id="68" name="pole tekstowe 67">
            <a:extLst>
              <a:ext uri="{FF2B5EF4-FFF2-40B4-BE49-F238E27FC236}">
                <a16:creationId xmlns:a16="http://schemas.microsoft.com/office/drawing/2014/main" id="{EFED63C2-DD28-4522-A92C-B95FF3E3C928}"/>
              </a:ext>
            </a:extLst>
          </p:cNvPr>
          <p:cNvSpPr txBox="1"/>
          <p:nvPr/>
        </p:nvSpPr>
        <p:spPr>
          <a:xfrm>
            <a:off x="7179627" y="1444413"/>
            <a:ext cx="1528533" cy="372410"/>
          </a:xfrm>
          <a:prstGeom prst="rect">
            <a:avLst/>
          </a:prstGeom>
        </p:spPr>
        <p:txBody>
          <a:bodyPr wrap="square" rtlCol="0">
            <a:spAutoFit/>
          </a:bodyPr>
          <a:lstStyle/>
          <a:p>
            <a:pPr algn="l"/>
            <a:r>
              <a:rPr lang="pl-PL" sz="910" b="1" dirty="0">
                <a:solidFill>
                  <a:srgbClr val="001689"/>
                </a:solidFill>
                <a:latin typeface="Century Gothic" panose="020B0502020202020204" pitchFamily="34" charset="0"/>
              </a:rPr>
              <a:t>REALIZACJA PROJEKTÓW</a:t>
            </a:r>
          </a:p>
        </p:txBody>
      </p:sp>
      <p:sp>
        <p:nvSpPr>
          <p:cNvPr id="4" name="pole tekstowe 3">
            <a:extLst>
              <a:ext uri="{FF2B5EF4-FFF2-40B4-BE49-F238E27FC236}">
                <a16:creationId xmlns:a16="http://schemas.microsoft.com/office/drawing/2014/main" id="{347E6490-512A-4EB7-B481-F97DD5DF2A95}"/>
              </a:ext>
            </a:extLst>
          </p:cNvPr>
          <p:cNvSpPr txBox="1"/>
          <p:nvPr/>
        </p:nvSpPr>
        <p:spPr>
          <a:xfrm>
            <a:off x="3486122" y="5579122"/>
            <a:ext cx="184731" cy="218393"/>
          </a:xfrm>
          <a:prstGeom prst="rect">
            <a:avLst/>
          </a:prstGeom>
        </p:spPr>
        <p:txBody>
          <a:bodyPr wrap="none" rtlCol="0">
            <a:spAutoFit/>
          </a:bodyPr>
          <a:lstStyle/>
          <a:p>
            <a:pPr algn="l"/>
            <a:endParaRPr lang="pl-PL" sz="819" dirty="0"/>
          </a:p>
        </p:txBody>
      </p:sp>
      <p:sp>
        <p:nvSpPr>
          <p:cNvPr id="53" name="pole tekstowe 52">
            <a:extLst>
              <a:ext uri="{FF2B5EF4-FFF2-40B4-BE49-F238E27FC236}">
                <a16:creationId xmlns:a16="http://schemas.microsoft.com/office/drawing/2014/main" id="{7EEFF011-1E5C-4043-A56D-B019168467CE}"/>
              </a:ext>
            </a:extLst>
          </p:cNvPr>
          <p:cNvSpPr txBox="1"/>
          <p:nvPr/>
        </p:nvSpPr>
        <p:spPr>
          <a:xfrm>
            <a:off x="3086203" y="5579122"/>
            <a:ext cx="2678794" cy="596317"/>
          </a:xfrm>
          <a:prstGeom prst="rect">
            <a:avLst/>
          </a:prstGeom>
        </p:spPr>
        <p:txBody>
          <a:bodyPr wrap="square" rtlCol="0">
            <a:spAutoFit/>
          </a:bodyPr>
          <a:lstStyle/>
          <a:p>
            <a:r>
              <a:rPr lang="pl-PL" sz="1455" b="1" dirty="0">
                <a:solidFill>
                  <a:srgbClr val="D7006D"/>
                </a:solidFill>
                <a:latin typeface="Century Gothic" panose="020B0502020202020204" pitchFamily="34" charset="0"/>
              </a:rPr>
              <a:t>2021 </a:t>
            </a:r>
            <a:r>
              <a:rPr lang="pl-PL" sz="910" b="1" dirty="0">
                <a:solidFill>
                  <a:srgbClr val="D7006D"/>
                </a:solidFill>
                <a:latin typeface="Century Gothic" panose="020B0502020202020204" pitchFamily="34" charset="0"/>
              </a:rPr>
              <a:t>R.                                   </a:t>
            </a:r>
            <a:r>
              <a:rPr lang="pl-PL" sz="1455" b="1" dirty="0">
                <a:solidFill>
                  <a:srgbClr val="D7006D"/>
                </a:solidFill>
                <a:latin typeface="Century Gothic" panose="020B0502020202020204" pitchFamily="34" charset="0"/>
              </a:rPr>
              <a:t>2022 </a:t>
            </a:r>
            <a:r>
              <a:rPr lang="pl-PL" sz="910" b="1" dirty="0">
                <a:solidFill>
                  <a:srgbClr val="D7006D"/>
                </a:solidFill>
                <a:latin typeface="Century Gothic" panose="020B0502020202020204" pitchFamily="34" charset="0"/>
              </a:rPr>
              <a:t>R.      </a:t>
            </a:r>
          </a:p>
          <a:p>
            <a:r>
              <a:rPr lang="pl-PL" sz="910" b="1" dirty="0">
                <a:solidFill>
                  <a:srgbClr val="D7006D"/>
                </a:solidFill>
                <a:latin typeface="Century Gothic" panose="020B0502020202020204" pitchFamily="34" charset="0"/>
              </a:rPr>
              <a:t>    </a:t>
            </a:r>
          </a:p>
          <a:p>
            <a:pPr algn="l"/>
            <a:r>
              <a:rPr lang="pl-PL" sz="910" b="1" dirty="0">
                <a:solidFill>
                  <a:srgbClr val="D7006D"/>
                </a:solidFill>
                <a:latin typeface="Century Gothic" panose="020B0502020202020204" pitchFamily="34" charset="0"/>
              </a:rPr>
              <a:t>   </a:t>
            </a:r>
          </a:p>
        </p:txBody>
      </p:sp>
      <p:sp>
        <p:nvSpPr>
          <p:cNvPr id="70" name="pole tekstowe 69">
            <a:extLst>
              <a:ext uri="{FF2B5EF4-FFF2-40B4-BE49-F238E27FC236}">
                <a16:creationId xmlns:a16="http://schemas.microsoft.com/office/drawing/2014/main" id="{3C2D135C-DC53-4AC4-AA4F-BD42FB05812F}"/>
              </a:ext>
            </a:extLst>
          </p:cNvPr>
          <p:cNvSpPr txBox="1"/>
          <p:nvPr/>
        </p:nvSpPr>
        <p:spPr>
          <a:xfrm>
            <a:off x="6799677" y="5582172"/>
            <a:ext cx="744090" cy="736355"/>
          </a:xfrm>
          <a:prstGeom prst="rect">
            <a:avLst/>
          </a:prstGeom>
        </p:spPr>
        <p:txBody>
          <a:bodyPr wrap="square" rtlCol="0">
            <a:spAutoFit/>
          </a:bodyPr>
          <a:lstStyle/>
          <a:p>
            <a:r>
              <a:rPr lang="pl-PL" sz="910" b="1" dirty="0">
                <a:solidFill>
                  <a:srgbClr val="D7006D"/>
                </a:solidFill>
                <a:latin typeface="Century Gothic" panose="020B0502020202020204" pitchFamily="34" charset="0"/>
              </a:rPr>
              <a:t> </a:t>
            </a:r>
            <a:r>
              <a:rPr lang="pl-PL" sz="1455" b="1" dirty="0">
                <a:solidFill>
                  <a:srgbClr val="D7006D"/>
                </a:solidFill>
                <a:latin typeface="Century Gothic" panose="020B0502020202020204" pitchFamily="34" charset="0"/>
              </a:rPr>
              <a:t>2023 </a:t>
            </a:r>
            <a:r>
              <a:rPr lang="pl-PL" sz="910" b="1" dirty="0">
                <a:solidFill>
                  <a:srgbClr val="D7006D"/>
                </a:solidFill>
                <a:latin typeface="Century Gothic" panose="020B0502020202020204" pitchFamily="34" charset="0"/>
              </a:rPr>
              <a:t>R.      </a:t>
            </a:r>
          </a:p>
          <a:p>
            <a:r>
              <a:rPr lang="pl-PL" sz="910" b="1" dirty="0">
                <a:solidFill>
                  <a:srgbClr val="D7006D"/>
                </a:solidFill>
                <a:latin typeface="Century Gothic" panose="020B0502020202020204" pitchFamily="34" charset="0"/>
              </a:rPr>
              <a:t>    </a:t>
            </a:r>
          </a:p>
          <a:p>
            <a:pPr algn="l"/>
            <a:endParaRPr lang="pl-PL" sz="910" b="1" dirty="0">
              <a:solidFill>
                <a:srgbClr val="D7006D"/>
              </a:solidFill>
              <a:latin typeface="Century Gothic" panose="020B0502020202020204" pitchFamily="34" charset="0"/>
            </a:endParaRPr>
          </a:p>
        </p:txBody>
      </p:sp>
      <p:sp>
        <p:nvSpPr>
          <p:cNvPr id="74" name="pole tekstowe 73">
            <a:extLst>
              <a:ext uri="{FF2B5EF4-FFF2-40B4-BE49-F238E27FC236}">
                <a16:creationId xmlns:a16="http://schemas.microsoft.com/office/drawing/2014/main" id="{86B43E45-61E1-449F-9E5B-04ADFD8D9692}"/>
              </a:ext>
            </a:extLst>
          </p:cNvPr>
          <p:cNvSpPr txBox="1"/>
          <p:nvPr/>
        </p:nvSpPr>
        <p:spPr>
          <a:xfrm>
            <a:off x="8225193" y="5587504"/>
            <a:ext cx="744090" cy="736355"/>
          </a:xfrm>
          <a:prstGeom prst="rect">
            <a:avLst/>
          </a:prstGeom>
        </p:spPr>
        <p:txBody>
          <a:bodyPr wrap="square" rtlCol="0">
            <a:spAutoFit/>
          </a:bodyPr>
          <a:lstStyle/>
          <a:p>
            <a:r>
              <a:rPr lang="pl-PL" sz="1455" b="1" dirty="0">
                <a:solidFill>
                  <a:srgbClr val="D7006D"/>
                </a:solidFill>
                <a:latin typeface="Century Gothic" panose="020B0502020202020204" pitchFamily="34" charset="0"/>
              </a:rPr>
              <a:t>2024 </a:t>
            </a:r>
            <a:r>
              <a:rPr lang="pl-PL" sz="910" b="1" dirty="0">
                <a:solidFill>
                  <a:srgbClr val="D7006D"/>
                </a:solidFill>
                <a:latin typeface="Century Gothic" panose="020B0502020202020204" pitchFamily="34" charset="0"/>
              </a:rPr>
              <a:t>R.      </a:t>
            </a:r>
          </a:p>
          <a:p>
            <a:r>
              <a:rPr lang="pl-PL" sz="910" b="1" dirty="0">
                <a:solidFill>
                  <a:srgbClr val="D7006D"/>
                </a:solidFill>
                <a:latin typeface="Century Gothic" panose="020B0502020202020204" pitchFamily="34" charset="0"/>
              </a:rPr>
              <a:t>    </a:t>
            </a:r>
          </a:p>
          <a:p>
            <a:pPr algn="l"/>
            <a:endParaRPr lang="pl-PL" sz="910" b="1" dirty="0">
              <a:solidFill>
                <a:srgbClr val="D7006D"/>
              </a:solidFill>
              <a:latin typeface="Century Gothic" panose="020B0502020202020204" pitchFamily="34" charset="0"/>
            </a:endParaRPr>
          </a:p>
        </p:txBody>
      </p:sp>
    </p:spTree>
    <p:extLst>
      <p:ext uri="{BB962C8B-B14F-4D97-AF65-F5344CB8AC3E}">
        <p14:creationId xmlns:p14="http://schemas.microsoft.com/office/powerpoint/2010/main" val="34931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A7A8F7C-41C4-0CFD-3B8B-A64F045F19D5}"/>
              </a:ext>
            </a:extLst>
          </p:cNvPr>
          <p:cNvPicPr>
            <a:picLocks noChangeAspect="1"/>
          </p:cNvPicPr>
          <p:nvPr/>
        </p:nvPicPr>
        <p:blipFill>
          <a:blip r:embed="rId2"/>
          <a:stretch>
            <a:fillRect/>
          </a:stretch>
        </p:blipFill>
        <p:spPr>
          <a:xfrm>
            <a:off x="26936" y="404771"/>
            <a:ext cx="9090128" cy="6048458"/>
          </a:xfrm>
          <a:prstGeom prst="rect">
            <a:avLst/>
          </a:prstGeom>
        </p:spPr>
      </p:pic>
    </p:spTree>
    <p:extLst>
      <p:ext uri="{BB962C8B-B14F-4D97-AF65-F5344CB8AC3E}">
        <p14:creationId xmlns:p14="http://schemas.microsoft.com/office/powerpoint/2010/main" val="425614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7DACBD73-1346-B862-A181-1C732A6FDA1C}"/>
              </a:ext>
            </a:extLst>
          </p:cNvPr>
          <p:cNvSpPr>
            <a:spLocks noGrp="1"/>
          </p:cNvSpPr>
          <p:nvPr>
            <p:ph type="body" sz="quarter" idx="11"/>
          </p:nvPr>
        </p:nvSpPr>
        <p:spPr>
          <a:xfrm>
            <a:off x="516765" y="2559514"/>
            <a:ext cx="2196601" cy="1268299"/>
          </a:xfrm>
        </p:spPr>
        <p:txBody>
          <a:bodyPr>
            <a:normAutofit/>
          </a:bodyPr>
          <a:lstStyle/>
          <a:p>
            <a:pPr algn="ctr"/>
            <a:r>
              <a:rPr lang="pl-PL" sz="2800" b="1" dirty="0">
                <a:effectLst/>
                <a:latin typeface="+mj-lt"/>
                <a:ea typeface="Calibri" panose="020F0502020204030204" pitchFamily="34" charset="0"/>
                <a:cs typeface="Times New Roman" panose="02020603050405020304" pitchFamily="18" charset="0"/>
              </a:rPr>
              <a:t>Przebiegi </a:t>
            </a:r>
            <a:r>
              <a:rPr lang="pl-PL" sz="2800" b="1" dirty="0" err="1">
                <a:effectLst/>
                <a:latin typeface="+mj-lt"/>
                <a:ea typeface="Calibri" panose="020F0502020204030204" pitchFamily="34" charset="0"/>
                <a:cs typeface="Times New Roman" panose="02020603050405020304" pitchFamily="18" charset="0"/>
              </a:rPr>
              <a:t>Velostrad</a:t>
            </a:r>
            <a:r>
              <a:rPr lang="pl-PL" sz="2800" b="1" dirty="0">
                <a:effectLst/>
                <a:latin typeface="+mj-lt"/>
                <a:ea typeface="Calibri" panose="020F0502020204030204" pitchFamily="34" charset="0"/>
                <a:cs typeface="Times New Roman" panose="02020603050405020304" pitchFamily="18" charset="0"/>
              </a:rPr>
              <a:t> GZM</a:t>
            </a:r>
            <a:endParaRPr lang="pl-PL" sz="2400" dirty="0">
              <a:effectLst/>
              <a:latin typeface="+mj-lt"/>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2E88B0B0-50D1-67D4-E720-CBFEB41999E2}"/>
              </a:ext>
            </a:extLst>
          </p:cNvPr>
          <p:cNvSpPr txBox="1"/>
          <p:nvPr/>
        </p:nvSpPr>
        <p:spPr>
          <a:xfrm>
            <a:off x="3105339" y="1481914"/>
            <a:ext cx="5625413" cy="3752822"/>
          </a:xfrm>
          <a:prstGeom prst="rect">
            <a:avLst/>
          </a:prstGeom>
          <a:noFill/>
        </p:spPr>
        <p:txBody>
          <a:bodyPr wrap="square">
            <a:spAutoFit/>
          </a:bodyPr>
          <a:lstStyle/>
          <a:p>
            <a:pPr>
              <a:lnSpc>
                <a:spcPct val="107000"/>
              </a:lnSpc>
              <a:spcAft>
                <a:spcPts val="800"/>
              </a:spcAft>
            </a:pPr>
            <a:r>
              <a:rPr lang="pl-PL" sz="2000" dirty="0">
                <a:effectLst/>
                <a:ea typeface="Calibri" panose="020F0502020204030204" pitchFamily="34" charset="0"/>
                <a:cs typeface="Times New Roman" panose="02020603050405020304" pitchFamily="18" charset="0"/>
              </a:rPr>
              <a:t>nr 1. Katowice – Sosnowiec (10 km)</a:t>
            </a: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2. Katowice - Piekary Śląskie (15,5 km)</a:t>
            </a: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3. Katowice – Tychy</a:t>
            </a:r>
            <a:r>
              <a:rPr lang="pl-PL" sz="2000" dirty="0">
                <a:ea typeface="Calibri" panose="020F0502020204030204" pitchFamily="34" charset="0"/>
                <a:cs typeface="Times New Roman" panose="02020603050405020304" pitchFamily="18" charset="0"/>
              </a:rPr>
              <a:t> (14 km)</a:t>
            </a:r>
            <a:r>
              <a:rPr lang="pl-PL" sz="2000" dirty="0">
                <a:effectLst/>
                <a:ea typeface="Calibri" panose="020F0502020204030204" pitchFamily="34" charset="0"/>
                <a:cs typeface="Times New Roman" panose="02020603050405020304" pitchFamily="18" charset="0"/>
              </a:rPr>
              <a:t>	 </a:t>
            </a: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4. Katowice – Gliwice (30 km)</a:t>
            </a: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5. Bytom – Tarnowskie Góry</a:t>
            </a:r>
            <a:r>
              <a:rPr lang="pl-PL" sz="2000" dirty="0">
                <a:ea typeface="Calibri" panose="020F0502020204030204" pitchFamily="34" charset="0"/>
                <a:cs typeface="Times New Roman" panose="02020603050405020304" pitchFamily="18" charset="0"/>
              </a:rPr>
              <a:t> (14 km)</a:t>
            </a:r>
            <a:endParaRPr lang="pl-PL" sz="2000" dirty="0">
              <a:effectLst/>
              <a:ea typeface="Calibri" panose="020F0502020204030204" pitchFamily="34" charset="0"/>
              <a:cs typeface="Times New Roman" panose="02020603050405020304" pitchFamily="18" charset="0"/>
            </a:endParaRP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6. Katowice – Mysłowice (9 km)</a:t>
            </a:r>
          </a:p>
          <a:p>
            <a:pPr>
              <a:lnSpc>
                <a:spcPct val="107000"/>
              </a:lnSpc>
              <a:spcAft>
                <a:spcPts val="800"/>
              </a:spcAft>
            </a:pPr>
            <a:r>
              <a:rPr lang="pl-PL" sz="2000" dirty="0">
                <a:effectLst/>
                <a:ea typeface="Calibri" panose="020F0502020204030204" pitchFamily="34" charset="0"/>
                <a:cs typeface="Times New Roman" panose="02020603050405020304" pitchFamily="18" charset="0"/>
              </a:rPr>
              <a:t>nr 7. Sosnowiec – Czeladź/Będzin/Dąbrowa Górnicza (17 km)</a:t>
            </a:r>
          </a:p>
          <a:p>
            <a:r>
              <a:rPr lang="pl-PL" sz="2000" dirty="0">
                <a:effectLst/>
                <a:ea typeface="Calibri" panose="020F0502020204030204" pitchFamily="34" charset="0"/>
                <a:cs typeface="Times New Roman" panose="02020603050405020304" pitchFamily="18" charset="0"/>
              </a:rPr>
              <a:t>nr 8. Katowice – Sosnowiec – Mysłowice (8 km)</a:t>
            </a:r>
            <a:endParaRPr lang="en-US" sz="2000" dirty="0"/>
          </a:p>
        </p:txBody>
      </p:sp>
    </p:spTree>
    <p:extLst>
      <p:ext uri="{BB962C8B-B14F-4D97-AF65-F5344CB8AC3E}">
        <p14:creationId xmlns:p14="http://schemas.microsoft.com/office/powerpoint/2010/main" val="79063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006E"/>
        </a:solidFill>
        <a:effectLst/>
      </p:bgPr>
    </p:bg>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DC5FCE-998D-C241-8BDD-735E7C132B2F}"/>
              </a:ext>
            </a:extLst>
          </p:cNvPr>
          <p:cNvSpPr>
            <a:spLocks noGrp="1"/>
          </p:cNvSpPr>
          <p:nvPr>
            <p:ph type="body" sz="quarter" idx="10"/>
          </p:nvPr>
        </p:nvSpPr>
        <p:spPr>
          <a:xfrm>
            <a:off x="283852" y="2063715"/>
            <a:ext cx="3201219" cy="2730570"/>
          </a:xfrm>
        </p:spPr>
        <p:txBody>
          <a:bodyPr>
            <a:normAutofit/>
          </a:bodyPr>
          <a:lstStyle/>
          <a:p>
            <a:pPr>
              <a:lnSpc>
                <a:spcPct val="100000"/>
              </a:lnSpc>
            </a:pPr>
            <a:r>
              <a:rPr lang="pl-PL" sz="2800" dirty="0">
                <a:solidFill>
                  <a:schemeClr val="bg1"/>
                </a:solidFill>
                <a:latin typeface="+mj-lt"/>
              </a:rPr>
              <a:t>Opracowanie pn.</a:t>
            </a:r>
          </a:p>
          <a:p>
            <a:pPr>
              <a:lnSpc>
                <a:spcPct val="100000"/>
              </a:lnSpc>
            </a:pPr>
            <a:endParaRPr lang="pl-PL" sz="2800" dirty="0">
              <a:solidFill>
                <a:schemeClr val="bg1"/>
              </a:solidFill>
              <a:latin typeface="+mj-lt"/>
            </a:endParaRPr>
          </a:p>
          <a:p>
            <a:pPr>
              <a:lnSpc>
                <a:spcPct val="100000"/>
              </a:lnSpc>
            </a:pPr>
            <a:r>
              <a:rPr lang="pl-PL" sz="2800" dirty="0">
                <a:solidFill>
                  <a:schemeClr val="bg1"/>
                </a:solidFill>
                <a:latin typeface="+mj-lt"/>
              </a:rPr>
              <a:t>Standardy i wytyczne kształtowania infrastruktury rowerowej</a:t>
            </a:r>
          </a:p>
        </p:txBody>
      </p:sp>
      <p:sp>
        <p:nvSpPr>
          <p:cNvPr id="3" name="Symbol zastępczy tekstu 2">
            <a:extLst>
              <a:ext uri="{FF2B5EF4-FFF2-40B4-BE49-F238E27FC236}">
                <a16:creationId xmlns:a16="http://schemas.microsoft.com/office/drawing/2014/main" id="{65343DFB-FC5D-E016-9904-7ACFC3A55C54}"/>
              </a:ext>
            </a:extLst>
          </p:cNvPr>
          <p:cNvSpPr>
            <a:spLocks noGrp="1"/>
          </p:cNvSpPr>
          <p:nvPr>
            <p:ph type="body" sz="quarter" idx="11"/>
          </p:nvPr>
        </p:nvSpPr>
        <p:spPr>
          <a:xfrm>
            <a:off x="283852" y="5593615"/>
            <a:ext cx="3201219" cy="358612"/>
          </a:xfrm>
        </p:spPr>
        <p:txBody>
          <a:bodyPr/>
          <a:lstStyle/>
          <a:p>
            <a:pPr algn="ctr"/>
            <a:r>
              <a:rPr lang="pl-PL" dirty="0">
                <a:solidFill>
                  <a:schemeClr val="bg1"/>
                </a:solidFill>
                <a:latin typeface="+mn-lt"/>
              </a:rPr>
              <a:t>Aktualizacja z września 2022 r.</a:t>
            </a:r>
          </a:p>
        </p:txBody>
      </p:sp>
      <p:pic>
        <p:nvPicPr>
          <p:cNvPr id="5" name="Obraz 4">
            <a:extLst>
              <a:ext uri="{FF2B5EF4-FFF2-40B4-BE49-F238E27FC236}">
                <a16:creationId xmlns:a16="http://schemas.microsoft.com/office/drawing/2014/main" id="{8C46A31C-E066-2D01-4AB7-DA5F9036EFB1}"/>
              </a:ext>
            </a:extLst>
          </p:cNvPr>
          <p:cNvPicPr>
            <a:picLocks noChangeAspect="1"/>
          </p:cNvPicPr>
          <p:nvPr/>
        </p:nvPicPr>
        <p:blipFill>
          <a:blip r:embed="rId2"/>
          <a:stretch>
            <a:fillRect/>
          </a:stretch>
        </p:blipFill>
        <p:spPr>
          <a:xfrm>
            <a:off x="3748829" y="0"/>
            <a:ext cx="4993382" cy="6858000"/>
          </a:xfrm>
          <a:prstGeom prst="rect">
            <a:avLst/>
          </a:prstGeom>
        </p:spPr>
      </p:pic>
    </p:spTree>
    <p:extLst>
      <p:ext uri="{BB962C8B-B14F-4D97-AF65-F5344CB8AC3E}">
        <p14:creationId xmlns:p14="http://schemas.microsoft.com/office/powerpoint/2010/main" val="3297288343"/>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TotalTime>
  <Words>401</Words>
  <Application>Microsoft Macintosh PowerPoint</Application>
  <PresentationFormat>Pokaz na ekranie (4:3)</PresentationFormat>
  <Paragraphs>89</Paragraphs>
  <Slides>10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10</vt:i4>
      </vt:variant>
    </vt:vector>
  </HeadingPairs>
  <TitlesOfParts>
    <vt:vector size="19" baseType="lpstr">
      <vt:lpstr>Arca Majora 3</vt:lpstr>
      <vt:lpstr>Arial</vt:lpstr>
      <vt:lpstr>Bree Serif</vt:lpstr>
      <vt:lpstr>Calibri</vt:lpstr>
      <vt:lpstr>Century Gothic</vt:lpstr>
      <vt:lpstr>Gill Sans MT</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Menszek Rafał</dc:creator>
  <cp:lastModifiedBy>Marcin Dworak</cp:lastModifiedBy>
  <cp:revision>335</cp:revision>
  <cp:lastPrinted>2021-05-23T18:58:48Z</cp:lastPrinted>
  <dcterms:created xsi:type="dcterms:W3CDTF">2016-11-14T12:41:26Z</dcterms:created>
  <dcterms:modified xsi:type="dcterms:W3CDTF">2022-10-16T11:06:47Z</dcterms:modified>
</cp:coreProperties>
</file>